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58" r:id="rId5"/>
    <p:sldId id="260" r:id="rId6"/>
    <p:sldId id="304" r:id="rId7"/>
    <p:sldId id="261" r:id="rId8"/>
    <p:sldId id="262" r:id="rId9"/>
    <p:sldId id="263" r:id="rId10"/>
    <p:sldId id="264" r:id="rId11"/>
    <p:sldId id="306" r:id="rId12"/>
    <p:sldId id="265" r:id="rId13"/>
    <p:sldId id="299" r:id="rId14"/>
    <p:sldId id="300" r:id="rId15"/>
    <p:sldId id="292" r:id="rId16"/>
    <p:sldId id="267" r:id="rId17"/>
    <p:sldId id="269" r:id="rId18"/>
    <p:sldId id="268" r:id="rId19"/>
    <p:sldId id="307" r:id="rId20"/>
    <p:sldId id="266" r:id="rId21"/>
    <p:sldId id="270" r:id="rId22"/>
    <p:sldId id="271" r:id="rId23"/>
    <p:sldId id="295" r:id="rId24"/>
    <p:sldId id="296" r:id="rId25"/>
    <p:sldId id="293" r:id="rId26"/>
    <p:sldId id="274" r:id="rId27"/>
    <p:sldId id="294" r:id="rId28"/>
    <p:sldId id="305" r:id="rId29"/>
    <p:sldId id="303"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7" r:id="rId45"/>
    <p:sldId id="298" r:id="rId46"/>
    <p:sldId id="301" r:id="rId47"/>
    <p:sldId id="302" r:id="rId48"/>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638" autoAdjust="0"/>
  </p:normalViewPr>
  <p:slideViewPr>
    <p:cSldViewPr>
      <p:cViewPr varScale="1">
        <p:scale>
          <a:sx n="83" d="100"/>
          <a:sy n="83" d="100"/>
        </p:scale>
        <p:origin x="-1098" y="-90"/>
      </p:cViewPr>
      <p:guideLst>
        <p:guide orient="horz" pos="2160"/>
        <p:guide pos="2880"/>
      </p:guideLst>
    </p:cSldViewPr>
  </p:slideViewPr>
  <p:outlineViewPr>
    <p:cViewPr>
      <p:scale>
        <a:sx n="33" d="100"/>
        <a:sy n="33" d="100"/>
      </p:scale>
      <p:origin x="0" y="2136"/>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66F66B9-BDFC-47C0-BF98-581382764FE3}" type="datetimeFigureOut">
              <a:rPr lang="ru-RU" smtClean="0"/>
              <a:pPr/>
              <a:t>05.03.2020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6BCA457-5C9C-4A9C-A8FD-C37549A4D382}" type="slidenum">
              <a:rPr lang="ru-RU" smtClean="0"/>
              <a:pPr/>
              <a:t>‹#›</a:t>
            </a:fld>
            <a:endParaRPr lang="ru-RU"/>
          </a:p>
        </p:txBody>
      </p:sp>
    </p:spTree>
  </p:cSld>
  <p:clrMapOvr>
    <a:masterClrMapping/>
  </p:clrMapOvr>
  <p:transition>
    <p:pull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66F66B9-BDFC-47C0-BF98-581382764FE3}" type="datetimeFigureOut">
              <a:rPr lang="ru-RU" smtClean="0"/>
              <a:pPr/>
              <a:t>05.03.2020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6BCA457-5C9C-4A9C-A8FD-C37549A4D382}" type="slidenum">
              <a:rPr lang="ru-RU" smtClean="0"/>
              <a:pPr/>
              <a:t>‹#›</a:t>
            </a:fld>
            <a:endParaRPr lang="ru-RU"/>
          </a:p>
        </p:txBody>
      </p:sp>
    </p:spTree>
  </p:cSld>
  <p:clrMapOvr>
    <a:masterClrMapping/>
  </p:clrMapOvr>
  <p:transition>
    <p:pull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66F66B9-BDFC-47C0-BF98-581382764FE3}" type="datetimeFigureOut">
              <a:rPr lang="ru-RU" smtClean="0"/>
              <a:pPr/>
              <a:t>05.03.2020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6BCA457-5C9C-4A9C-A8FD-C37549A4D382}" type="slidenum">
              <a:rPr lang="ru-RU" smtClean="0"/>
              <a:pPr/>
              <a:t>‹#›</a:t>
            </a:fld>
            <a:endParaRPr lang="ru-RU"/>
          </a:p>
        </p:txBody>
      </p:sp>
    </p:spTree>
  </p:cSld>
  <p:clrMapOvr>
    <a:masterClrMapping/>
  </p:clrMapOvr>
  <p:transition>
    <p:pull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66F66B9-BDFC-47C0-BF98-581382764FE3}" type="datetimeFigureOut">
              <a:rPr lang="ru-RU" smtClean="0"/>
              <a:pPr/>
              <a:t>05.03.2020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6BCA457-5C9C-4A9C-A8FD-C37549A4D382}" type="slidenum">
              <a:rPr lang="ru-RU" smtClean="0"/>
              <a:pPr/>
              <a:t>‹#›</a:t>
            </a:fld>
            <a:endParaRPr lang="ru-RU"/>
          </a:p>
        </p:txBody>
      </p:sp>
    </p:spTree>
  </p:cSld>
  <p:clrMapOvr>
    <a:masterClrMapping/>
  </p:clrMapOvr>
  <p:transition>
    <p:pull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66F66B9-BDFC-47C0-BF98-581382764FE3}" type="datetimeFigureOut">
              <a:rPr lang="ru-RU" smtClean="0"/>
              <a:pPr/>
              <a:t>05.03.2020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6BCA457-5C9C-4A9C-A8FD-C37549A4D382}" type="slidenum">
              <a:rPr lang="ru-RU" smtClean="0"/>
              <a:pPr/>
              <a:t>‹#›</a:t>
            </a:fld>
            <a:endParaRPr lang="ru-RU"/>
          </a:p>
        </p:txBody>
      </p:sp>
    </p:spTree>
  </p:cSld>
  <p:clrMapOvr>
    <a:masterClrMapping/>
  </p:clrMapOvr>
  <p:transition>
    <p:pull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66F66B9-BDFC-47C0-BF98-581382764FE3}" type="datetimeFigureOut">
              <a:rPr lang="ru-RU" smtClean="0"/>
              <a:pPr/>
              <a:t>05.03.2020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6BCA457-5C9C-4A9C-A8FD-C37549A4D382}" type="slidenum">
              <a:rPr lang="ru-RU" smtClean="0"/>
              <a:pPr/>
              <a:t>‹#›</a:t>
            </a:fld>
            <a:endParaRPr lang="ru-RU"/>
          </a:p>
        </p:txBody>
      </p:sp>
    </p:spTree>
  </p:cSld>
  <p:clrMapOvr>
    <a:masterClrMapping/>
  </p:clrMapOvr>
  <p:transition>
    <p:pull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66F66B9-BDFC-47C0-BF98-581382764FE3}" type="datetimeFigureOut">
              <a:rPr lang="ru-RU" smtClean="0"/>
              <a:pPr/>
              <a:t>05.03.2020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6BCA457-5C9C-4A9C-A8FD-C37549A4D382}" type="slidenum">
              <a:rPr lang="ru-RU" smtClean="0"/>
              <a:pPr/>
              <a:t>‹#›</a:t>
            </a:fld>
            <a:endParaRPr lang="ru-RU"/>
          </a:p>
        </p:txBody>
      </p:sp>
    </p:spTree>
  </p:cSld>
  <p:clrMapOvr>
    <a:masterClrMapping/>
  </p:clrMapOvr>
  <p:transition>
    <p:pull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66F66B9-BDFC-47C0-BF98-581382764FE3}" type="datetimeFigureOut">
              <a:rPr lang="ru-RU" smtClean="0"/>
              <a:pPr/>
              <a:t>05.03.2020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6BCA457-5C9C-4A9C-A8FD-C37549A4D382}" type="slidenum">
              <a:rPr lang="ru-RU" smtClean="0"/>
              <a:pPr/>
              <a:t>‹#›</a:t>
            </a:fld>
            <a:endParaRPr lang="ru-RU"/>
          </a:p>
        </p:txBody>
      </p:sp>
    </p:spTree>
  </p:cSld>
  <p:clrMapOvr>
    <a:masterClrMapping/>
  </p:clrMapOvr>
  <p:transition>
    <p:pull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66F66B9-BDFC-47C0-BF98-581382764FE3}" type="datetimeFigureOut">
              <a:rPr lang="ru-RU" smtClean="0"/>
              <a:pPr/>
              <a:t>05.03.2020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6BCA457-5C9C-4A9C-A8FD-C37549A4D382}" type="slidenum">
              <a:rPr lang="ru-RU" smtClean="0"/>
              <a:pPr/>
              <a:t>‹#›</a:t>
            </a:fld>
            <a:endParaRPr lang="ru-RU"/>
          </a:p>
        </p:txBody>
      </p:sp>
    </p:spTree>
  </p:cSld>
  <p:clrMapOvr>
    <a:masterClrMapping/>
  </p:clrMapOvr>
  <p:transition>
    <p:pull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66F66B9-BDFC-47C0-BF98-581382764FE3}" type="datetimeFigureOut">
              <a:rPr lang="ru-RU" smtClean="0"/>
              <a:pPr/>
              <a:t>05.03.2020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6BCA457-5C9C-4A9C-A8FD-C37549A4D382}" type="slidenum">
              <a:rPr lang="ru-RU" smtClean="0"/>
              <a:pPr/>
              <a:t>‹#›</a:t>
            </a:fld>
            <a:endParaRPr lang="ru-RU"/>
          </a:p>
        </p:txBody>
      </p:sp>
    </p:spTree>
  </p:cSld>
  <p:clrMapOvr>
    <a:masterClrMapping/>
  </p:clrMapOvr>
  <p:transition>
    <p:pull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66F66B9-BDFC-47C0-BF98-581382764FE3}" type="datetimeFigureOut">
              <a:rPr lang="ru-RU" smtClean="0"/>
              <a:pPr/>
              <a:t>05.03.2020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6BCA457-5C9C-4A9C-A8FD-C37549A4D382}" type="slidenum">
              <a:rPr lang="ru-RU" smtClean="0"/>
              <a:pPr/>
              <a:t>‹#›</a:t>
            </a:fld>
            <a:endParaRPr lang="ru-RU"/>
          </a:p>
        </p:txBody>
      </p:sp>
    </p:spTree>
  </p:cSld>
  <p:clrMapOvr>
    <a:masterClrMapping/>
  </p:clrMapOvr>
  <p:transition>
    <p:pull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EFD1"/>
            </a:gs>
            <a:gs pos="64999">
              <a:srgbClr val="F0EBD5"/>
            </a:gs>
            <a:gs pos="100000">
              <a:srgbClr val="D1C39F"/>
            </a:gs>
          </a:gsLst>
          <a:lin ang="5400000" scaled="0"/>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6F66B9-BDFC-47C0-BF98-581382764FE3}" type="datetimeFigureOut">
              <a:rPr lang="ru-RU" smtClean="0"/>
              <a:pPr/>
              <a:t>05.03.2020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BCA457-5C9C-4A9C-A8FD-C37549A4D382}"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pull dir="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5572140"/>
            <a:ext cx="9144000" cy="1143008"/>
          </a:xfrm>
        </p:spPr>
        <p:txBody>
          <a:bodyPr>
            <a:normAutofit/>
          </a:bodyPr>
          <a:lstStyle/>
          <a:p>
            <a:r>
              <a:rPr lang="ru-RU" sz="1800" b="1" dirty="0" smtClean="0">
                <a:solidFill>
                  <a:srgbClr val="CC0000"/>
                </a:solidFill>
                <a:effectLst>
                  <a:outerShdw blurRad="38100" dist="38100" dir="2700000" algn="tl">
                    <a:srgbClr val="000000">
                      <a:alpha val="43137"/>
                    </a:srgbClr>
                  </a:outerShdw>
                </a:effectLst>
                <a:latin typeface="Times New Roman" pitchFamily="18" charset="0"/>
                <a:cs typeface="Times New Roman" pitchFamily="18" charset="0"/>
              </a:rPr>
              <a:t>книжно-иллюстративная выставка материалов для выставок, стендов, текстов для тематических и литературных вечеров, вечеров-портретов, устных журналов, посвященных 100-летию автономии Калмыкии</a:t>
            </a:r>
            <a:endParaRPr lang="ru-RU" sz="1800" b="1" dirty="0">
              <a:solidFill>
                <a:srgbClr val="CC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 name="Прямоугольник 4"/>
          <p:cNvSpPr/>
          <p:nvPr/>
        </p:nvSpPr>
        <p:spPr>
          <a:xfrm>
            <a:off x="5286380" y="0"/>
            <a:ext cx="3857620" cy="2862322"/>
          </a:xfrm>
          <a:prstGeom prst="rect">
            <a:avLst/>
          </a:prstGeom>
        </p:spPr>
        <p:txBody>
          <a:bodyPr wrap="square">
            <a:spAutoFit/>
          </a:bodyPr>
          <a:lstStyle/>
          <a:p>
            <a:pPr lvl="0" indent="531813" fontAlgn="base">
              <a:spcBef>
                <a:spcPct val="0"/>
              </a:spcBef>
              <a:spcAft>
                <a:spcPct val="0"/>
              </a:spcAft>
            </a:pPr>
            <a:r>
              <a:rPr lang="ru-RU" b="1" dirty="0" smtClean="0">
                <a:solidFill>
                  <a:srgbClr val="C00000"/>
                </a:solidFill>
                <a:effectLst>
                  <a:outerShdw blurRad="38100" dist="38100" dir="2700000" algn="tl">
                    <a:srgbClr val="000000">
                      <a:alpha val="43137"/>
                    </a:srgbClr>
                  </a:outerShdw>
                </a:effectLst>
                <a:latin typeface="Monotype Corsiva" pitchFamily="66" charset="0"/>
                <a:cs typeface="Times New Roman" pitchFamily="18" charset="0"/>
              </a:rPr>
              <a:t>Это время гудит</a:t>
            </a:r>
          </a:p>
          <a:p>
            <a:pPr lvl="0" indent="531813" fontAlgn="base">
              <a:spcBef>
                <a:spcPct val="0"/>
              </a:spcBef>
              <a:spcAft>
                <a:spcPct val="0"/>
              </a:spcAft>
            </a:pPr>
            <a:r>
              <a:rPr lang="ru-RU" b="1" dirty="0" smtClean="0">
                <a:solidFill>
                  <a:srgbClr val="C00000"/>
                </a:solidFill>
                <a:effectLst>
                  <a:outerShdw blurRad="38100" dist="38100" dir="2700000" algn="tl">
                    <a:srgbClr val="000000">
                      <a:alpha val="43137"/>
                    </a:srgbClr>
                  </a:outerShdw>
                </a:effectLst>
                <a:latin typeface="Monotype Corsiva" pitchFamily="66" charset="0"/>
                <a:cs typeface="Times New Roman" pitchFamily="18" charset="0"/>
              </a:rPr>
              <a:t>                   телеграфной струной</a:t>
            </a:r>
          </a:p>
          <a:p>
            <a:pPr lvl="0" indent="531813" fontAlgn="base">
              <a:spcBef>
                <a:spcPct val="0"/>
              </a:spcBef>
              <a:spcAft>
                <a:spcPct val="0"/>
              </a:spcAft>
            </a:pPr>
            <a:r>
              <a:rPr lang="ru-RU" b="1" dirty="0" smtClean="0">
                <a:solidFill>
                  <a:srgbClr val="C00000"/>
                </a:solidFill>
                <a:effectLst>
                  <a:outerShdw blurRad="38100" dist="38100" dir="2700000" algn="tl">
                    <a:srgbClr val="000000">
                      <a:alpha val="43137"/>
                    </a:srgbClr>
                  </a:outerShdw>
                </a:effectLst>
                <a:latin typeface="Monotype Corsiva" pitchFamily="66" charset="0"/>
                <a:cs typeface="Times New Roman" pitchFamily="18" charset="0"/>
              </a:rPr>
              <a:t>Телеграммой лети,</a:t>
            </a:r>
          </a:p>
          <a:p>
            <a:pPr lvl="0" indent="531813" fontAlgn="base">
              <a:spcBef>
                <a:spcPct val="0"/>
              </a:spcBef>
              <a:spcAft>
                <a:spcPct val="0"/>
              </a:spcAft>
            </a:pPr>
            <a:r>
              <a:rPr lang="ru-RU" b="1" dirty="0" smtClean="0">
                <a:solidFill>
                  <a:srgbClr val="C00000"/>
                </a:solidFill>
                <a:effectLst>
                  <a:outerShdw blurRad="38100" dist="38100" dir="2700000" algn="tl">
                    <a:srgbClr val="000000">
                      <a:alpha val="43137"/>
                    </a:srgbClr>
                  </a:outerShdw>
                </a:effectLst>
                <a:latin typeface="Monotype Corsiva" pitchFamily="66" charset="0"/>
                <a:cs typeface="Times New Roman" pitchFamily="18" charset="0"/>
              </a:rPr>
              <a:t>                                         строфа!</a:t>
            </a:r>
          </a:p>
          <a:p>
            <a:pPr lvl="0" indent="531813" fontAlgn="base">
              <a:spcBef>
                <a:spcPct val="0"/>
              </a:spcBef>
              <a:spcAft>
                <a:spcPct val="0"/>
              </a:spcAft>
            </a:pPr>
            <a:r>
              <a:rPr lang="ru-RU" b="1" dirty="0" smtClean="0">
                <a:solidFill>
                  <a:srgbClr val="C00000"/>
                </a:solidFill>
                <a:effectLst>
                  <a:outerShdw blurRad="38100" dist="38100" dir="2700000" algn="tl">
                    <a:srgbClr val="000000">
                      <a:alpha val="43137"/>
                    </a:srgbClr>
                  </a:outerShdw>
                </a:effectLst>
                <a:latin typeface="Monotype Corsiva" pitchFamily="66" charset="0"/>
                <a:cs typeface="Times New Roman" pitchFamily="18" charset="0"/>
              </a:rPr>
              <a:t>Воспаленной губой припади</a:t>
            </a:r>
          </a:p>
          <a:p>
            <a:pPr lvl="0" indent="531813" fontAlgn="base">
              <a:spcBef>
                <a:spcPct val="0"/>
              </a:spcBef>
              <a:spcAft>
                <a:spcPct val="0"/>
              </a:spcAft>
            </a:pPr>
            <a:r>
              <a:rPr lang="ru-RU" b="1" dirty="0" smtClean="0">
                <a:solidFill>
                  <a:srgbClr val="C00000"/>
                </a:solidFill>
                <a:effectLst>
                  <a:outerShdw blurRad="38100" dist="38100" dir="2700000" algn="tl">
                    <a:srgbClr val="000000">
                      <a:alpha val="43137"/>
                    </a:srgbClr>
                  </a:outerShdw>
                </a:effectLst>
                <a:latin typeface="Monotype Corsiva" pitchFamily="66" charset="0"/>
                <a:cs typeface="Times New Roman" pitchFamily="18" charset="0"/>
              </a:rPr>
              <a:t>                                         и попей</a:t>
            </a:r>
          </a:p>
          <a:p>
            <a:pPr lvl="0" indent="531813" fontAlgn="base">
              <a:spcBef>
                <a:spcPct val="0"/>
              </a:spcBef>
              <a:spcAft>
                <a:spcPct val="0"/>
              </a:spcAft>
            </a:pPr>
            <a:r>
              <a:rPr lang="ru-RU" b="1" dirty="0" smtClean="0">
                <a:solidFill>
                  <a:srgbClr val="C00000"/>
                </a:solidFill>
                <a:effectLst>
                  <a:outerShdw blurRad="38100" dist="38100" dir="2700000" algn="tl">
                    <a:srgbClr val="000000">
                      <a:alpha val="43137"/>
                    </a:srgbClr>
                  </a:outerShdw>
                </a:effectLst>
                <a:latin typeface="Monotype Corsiva" pitchFamily="66" charset="0"/>
                <a:cs typeface="Times New Roman" pitchFamily="18" charset="0"/>
              </a:rPr>
              <a:t>из реки</a:t>
            </a:r>
          </a:p>
          <a:p>
            <a:pPr lvl="0" indent="531813" fontAlgn="base">
              <a:spcBef>
                <a:spcPct val="0"/>
              </a:spcBef>
              <a:spcAft>
                <a:spcPct val="0"/>
              </a:spcAft>
            </a:pPr>
            <a:r>
              <a:rPr lang="ru-RU" b="1" dirty="0" smtClean="0">
                <a:solidFill>
                  <a:srgbClr val="C00000"/>
                </a:solidFill>
                <a:effectLst>
                  <a:outerShdw blurRad="38100" dist="38100" dir="2700000" algn="tl">
                    <a:srgbClr val="000000">
                      <a:alpha val="43137"/>
                    </a:srgbClr>
                  </a:outerShdw>
                </a:effectLst>
                <a:latin typeface="Monotype Corsiva" pitchFamily="66" charset="0"/>
                <a:cs typeface="Times New Roman" pitchFamily="18" charset="0"/>
              </a:rPr>
              <a:t>              по имени  - «Факт».</a:t>
            </a:r>
          </a:p>
          <a:p>
            <a:pPr lvl="0" indent="531813" algn="r" fontAlgn="base">
              <a:spcBef>
                <a:spcPct val="0"/>
              </a:spcBef>
              <a:spcAft>
                <a:spcPct val="0"/>
              </a:spcAft>
            </a:pPr>
            <a:endParaRPr lang="ru-RU" b="1" dirty="0" smtClean="0">
              <a:solidFill>
                <a:srgbClr val="C00000"/>
              </a:solidFill>
              <a:effectLst>
                <a:outerShdw blurRad="38100" dist="38100" dir="2700000" algn="tl">
                  <a:srgbClr val="000000">
                    <a:alpha val="43137"/>
                  </a:srgbClr>
                </a:outerShdw>
              </a:effectLst>
              <a:latin typeface="Monotype Corsiva" pitchFamily="66" charset="0"/>
              <a:cs typeface="Times New Roman" pitchFamily="18" charset="0"/>
            </a:endParaRPr>
          </a:p>
          <a:p>
            <a:pPr lvl="0" indent="531813" algn="r" fontAlgn="base">
              <a:spcBef>
                <a:spcPct val="0"/>
              </a:spcBef>
              <a:spcAft>
                <a:spcPct val="0"/>
              </a:spcAft>
            </a:pPr>
            <a:r>
              <a:rPr lang="ru-RU" b="1" dirty="0" smtClean="0">
                <a:solidFill>
                  <a:srgbClr val="C00000"/>
                </a:solidFill>
                <a:effectLst>
                  <a:outerShdw blurRad="38100" dist="38100" dir="2700000" algn="tl">
                    <a:srgbClr val="000000">
                      <a:alpha val="43137"/>
                    </a:srgbClr>
                  </a:outerShdw>
                </a:effectLst>
                <a:latin typeface="Monotype Corsiva" pitchFamily="66" charset="0"/>
                <a:cs typeface="Times New Roman" pitchFamily="18" charset="0"/>
              </a:rPr>
              <a:t>В. Маяковский из поэмы «Хорошо!»</a:t>
            </a:r>
          </a:p>
        </p:txBody>
      </p:sp>
      <p:sp>
        <p:nvSpPr>
          <p:cNvPr id="6" name="Заголовок 1"/>
          <p:cNvSpPr txBox="1">
            <a:spLocks/>
          </p:cNvSpPr>
          <p:nvPr/>
        </p:nvSpPr>
        <p:spPr>
          <a:xfrm>
            <a:off x="1142976" y="2500306"/>
            <a:ext cx="6572296" cy="3286148"/>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44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Meiryo" pitchFamily="34" charset="-128"/>
                <a:ea typeface="Meiryo" pitchFamily="34" charset="-128"/>
                <a:cs typeface="Meiryo" pitchFamily="34" charset="-128"/>
              </a:rPr>
              <a:t>АВТОНОМИЯ</a:t>
            </a:r>
            <a:r>
              <a:rPr lang="ru-RU" sz="4400" b="1" dirty="0" smtClean="0">
                <a:solidFill>
                  <a:srgbClr val="FF0000"/>
                </a:solidFill>
                <a:effectLst>
                  <a:outerShdw blurRad="38100" dist="38100" dir="2700000" algn="tl">
                    <a:srgbClr val="000000">
                      <a:alpha val="43137"/>
                    </a:srgbClr>
                  </a:outerShdw>
                </a:effectLst>
                <a:latin typeface="Meiryo" pitchFamily="34" charset="-128"/>
                <a:ea typeface="Meiryo" pitchFamily="34" charset="-128"/>
                <a:cs typeface="Meiryo" pitchFamily="34" charset="-128"/>
              </a:rPr>
              <a:t>: 1920-й</a:t>
            </a:r>
            <a:r>
              <a:rPr kumimoji="0" lang="ru-RU" sz="44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Meiryo" pitchFamily="34" charset="-128"/>
                <a:ea typeface="Meiryo" pitchFamily="34" charset="-128"/>
                <a:cs typeface="Meiryo" pitchFamily="34" charset="-128"/>
              </a:rPr>
              <a:t>   </a:t>
            </a:r>
            <a:endParaRPr kumimoji="0" lang="ru-RU" sz="33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Meiryo" pitchFamily="34" charset="-128"/>
              <a:ea typeface="Meiryo" pitchFamily="34" charset="-128"/>
              <a:cs typeface="Meiryo" pitchFamily="34" charset="-128"/>
            </a:endParaRPr>
          </a:p>
          <a:p>
            <a:pPr marL="0" marR="0" lvl="0" indent="0" algn="ctr" defTabSz="914400" rtl="0" eaLnBrk="1" fontAlgn="auto" latinLnBrk="0" hangingPunct="1">
              <a:lnSpc>
                <a:spcPct val="100000"/>
              </a:lnSpc>
              <a:spcBef>
                <a:spcPct val="0"/>
              </a:spcBef>
              <a:spcAft>
                <a:spcPts val="0"/>
              </a:spcAft>
              <a:buClrTx/>
              <a:buSzTx/>
              <a:buFont typeface="Arial" pitchFamily="34" charset="0"/>
              <a:buChar char="•"/>
              <a:tabLst/>
              <a:defRPr/>
            </a:pPr>
            <a:r>
              <a:rPr kumimoji="0" lang="ru-RU" sz="21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Meiryo" pitchFamily="34" charset="-128"/>
                <a:ea typeface="Meiryo" pitchFamily="34" charset="-128"/>
                <a:cs typeface="Meiryo" pitchFamily="34" charset="-128"/>
              </a:rPr>
              <a:t>Хроника</a:t>
            </a:r>
          </a:p>
          <a:p>
            <a:pPr marL="0" marR="0" lvl="0" indent="0" algn="ctr" defTabSz="914400" rtl="0" eaLnBrk="1" fontAlgn="auto" latinLnBrk="0" hangingPunct="1">
              <a:lnSpc>
                <a:spcPct val="100000"/>
              </a:lnSpc>
              <a:spcBef>
                <a:spcPct val="0"/>
              </a:spcBef>
              <a:spcAft>
                <a:spcPts val="0"/>
              </a:spcAft>
              <a:buClrTx/>
              <a:buSzTx/>
              <a:buFont typeface="Arial" pitchFamily="34" charset="0"/>
              <a:buChar char="•"/>
              <a:tabLst/>
              <a:defRPr/>
            </a:pPr>
            <a:r>
              <a:rPr kumimoji="0" lang="ru-RU" sz="21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Meiryo" pitchFamily="34" charset="-128"/>
                <a:ea typeface="Meiryo" pitchFamily="34" charset="-128"/>
                <a:cs typeface="Meiryo" pitchFamily="34" charset="-128"/>
              </a:rPr>
              <a:t>Документы</a:t>
            </a:r>
          </a:p>
          <a:p>
            <a:pPr marL="0" marR="0" lvl="0" indent="0" algn="ctr" defTabSz="914400" rtl="0" eaLnBrk="1" fontAlgn="auto" latinLnBrk="0" hangingPunct="1">
              <a:lnSpc>
                <a:spcPct val="100000"/>
              </a:lnSpc>
              <a:spcBef>
                <a:spcPct val="0"/>
              </a:spcBef>
              <a:spcAft>
                <a:spcPts val="0"/>
              </a:spcAft>
              <a:buClrTx/>
              <a:buSzTx/>
              <a:buFont typeface="Arial" pitchFamily="34" charset="0"/>
              <a:buChar char="•"/>
              <a:tabLst/>
              <a:defRPr/>
            </a:pPr>
            <a:r>
              <a:rPr kumimoji="0" lang="ru-RU" sz="21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Meiryo" pitchFamily="34" charset="-128"/>
                <a:ea typeface="Meiryo" pitchFamily="34" charset="-128"/>
                <a:cs typeface="Meiryo" pitchFamily="34" charset="-128"/>
              </a:rPr>
              <a:t>Воспоминания</a:t>
            </a:r>
            <a:endParaRPr kumimoji="0" lang="ru-RU" sz="1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eiryo" pitchFamily="34" charset="-128"/>
              <a:ea typeface="Meiryo" pitchFamily="34" charset="-128"/>
              <a:cs typeface="Meiryo" pitchFamily="34" charset="-128"/>
            </a:endParaRPr>
          </a:p>
        </p:txBody>
      </p:sp>
    </p:spTree>
  </p:cSld>
  <p:clrMapOvr>
    <a:masterClrMapping/>
  </p:clrMapOvr>
  <p:transition>
    <p:pull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ChangeArrowheads="1"/>
          </p:cNvSpPr>
          <p:nvPr/>
        </p:nvSpPr>
        <p:spPr bwMode="auto">
          <a:xfrm>
            <a:off x="0" y="142852"/>
            <a:ext cx="9144000" cy="632918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L="0" marR="0" lvl="0" indent="539750" algn="ctr" defTabSz="914400" rtl="0" eaLnBrk="1" fontAlgn="base" latinLnBrk="0" hangingPunct="1">
              <a:lnSpc>
                <a:spcPct val="100000"/>
              </a:lnSpc>
              <a:spcBef>
                <a:spcPct val="0"/>
              </a:spcBef>
              <a:spcAft>
                <a:spcPct val="0"/>
              </a:spcAft>
              <a:buClrTx/>
              <a:buSzTx/>
              <a:buFontTx/>
              <a:buNone/>
              <a:tabLst/>
            </a:pPr>
            <a:r>
              <a:rPr kumimoji="0" lang="ru-RU" b="1"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ЗАСЕДАНИЕ ШЕСТОЕ</a:t>
            </a:r>
            <a:endParaRPr kumimoji="0" lang="ru-RU" b="1"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marL="0" marR="0" lvl="0" indent="539750" algn="ctr" defTabSz="914400" rtl="0" eaLnBrk="0" fontAlgn="base" latinLnBrk="0" hangingPunct="0">
              <a:lnSpc>
                <a:spcPct val="100000"/>
              </a:lnSpc>
              <a:spcBef>
                <a:spcPct val="0"/>
              </a:spcBef>
              <a:spcAft>
                <a:spcPct val="0"/>
              </a:spcAft>
              <a:buClrTx/>
              <a:buSzTx/>
              <a:buFontTx/>
              <a:buNone/>
              <a:tabLst/>
            </a:pPr>
            <a:r>
              <a:rPr kumimoji="0" lang="ru-RU" b="1"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5 июля, утреннее</a:t>
            </a:r>
            <a:endParaRPr kumimoji="0" lang="ru-RU" b="1"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marL="0" marR="0" lvl="0" indent="539750" algn="just"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…Председатель тов. Чапчаев по предложению съезда докладывает Декларацию в целом виде с редакционной поправкой тов. </a:t>
            </a:r>
            <a:r>
              <a:rPr kumimoji="0" lang="ru-RU" b="0" i="0" u="none" strike="noStrike" cap="none" normalizeH="0" baseline="0" dirty="0" err="1"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Карвенова</a:t>
            </a:r>
            <a:r>
              <a:rPr kumimoji="0" lang="ru-RU"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и с дополнением исполкома Автономной Калмыцкой области отделами здравоохранения и ветеринарным.</a:t>
            </a:r>
            <a:endParaRPr kumimoji="0" lang="ru-RU"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marL="0" marR="0" lvl="0" indent="539750" algn="just"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Затем проект Декларации тов. председатель вносит на голосование съезда.</a:t>
            </a:r>
            <a:endParaRPr kumimoji="0" lang="ru-RU"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marL="0" marR="0" lvl="0" indent="539750" algn="just"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Первый </a:t>
            </a:r>
            <a:r>
              <a:rPr kumimoji="0" lang="ru-RU" b="0" i="0" u="none" strike="noStrike" cap="none" normalizeH="0" baseline="0" dirty="0" err="1"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Общекалмыцкий</a:t>
            </a:r>
            <a:r>
              <a:rPr kumimoji="0" lang="ru-RU"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съезд Советов единогласно (при бурных аплодисментах и возгласах восторга) постановил:</a:t>
            </a:r>
            <a:endParaRPr kumimoji="0" lang="ru-RU"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marL="0" marR="0" lvl="0" indent="539750" algn="just"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Предложенный проект Декларации прав трудового калмыцкого народа принять.</a:t>
            </a:r>
            <a:endParaRPr kumimoji="0" lang="ru-RU"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marL="0" marR="0" lvl="0" indent="539750" algn="just"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Председатель тов. Чапчаев, поздравляя съезд от имени президиума с великим праздником, объединившим калмыков в одну родную семью, возглашает:</a:t>
            </a:r>
            <a:endParaRPr kumimoji="0" lang="ru-RU"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marL="0" marR="0" lvl="0" indent="539750" algn="just"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«Да здравствует Автономная область калмыцкого народа!</a:t>
            </a:r>
            <a:endParaRPr kumimoji="0" lang="ru-RU"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marL="0" marR="0" lvl="0" indent="539750" algn="just"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Да здравствует Российская Социалистическая Федеративная Советская Республика!</a:t>
            </a:r>
            <a:r>
              <a:rPr kumimoji="0" lang="ru-RU"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 </a:t>
            </a:r>
            <a:r>
              <a:rPr kumimoji="0" lang="ru-RU"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Ура!»</a:t>
            </a:r>
            <a:endParaRPr kumimoji="0" lang="ru-RU"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marL="0" marR="0" lvl="0" indent="539750" algn="just"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Восторженные и продолжительные крики «ура» депутатов оглашают зал заседаний.</a:t>
            </a:r>
            <a:endParaRPr kumimoji="0" lang="ru-RU"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marL="0" marR="0" lvl="0" indent="539750" algn="just"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Председатель тов. Чапчаев приглашает депутатов съезда, знающих русский язык, пропеть «Интернационал», который и поется вместе с президиумом.</a:t>
            </a:r>
            <a:endParaRPr kumimoji="0" lang="ru-RU"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marL="0" marR="0" lvl="0" indent="539750" algn="just"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Затем председатель делает распоряжение пригласить пропеть «Интернационал» на калмыцком языке хористов-красноармейцев Калмыцкого Донского полка, которые и поют «Интернационал» на калмыцком языке.</a:t>
            </a:r>
          </a:p>
          <a:p>
            <a:pPr marL="0" marR="0" lvl="0" indent="539750" algn="just"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Президиум съезда вносит предложение увековечить этот день в истории</a:t>
            </a:r>
            <a:r>
              <a:rPr kumimoji="0" lang="ru-RU" b="0" i="0" u="none" strike="noStrike" cap="none" normalizeH="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a:t>
            </a:r>
            <a:r>
              <a:rPr kumimoji="0" lang="ru-RU"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калмыцкого народа постановлением съезда о ежегодном праздновании этого дня</a:t>
            </a:r>
            <a:r>
              <a:rPr lang="ru-RU" dirty="0" smtClean="0">
                <a:effectLst>
                  <a:outerShdw blurRad="38100" dist="38100" dir="2700000" algn="tl">
                    <a:srgbClr val="000000">
                      <a:alpha val="43137"/>
                    </a:srgbClr>
                  </a:outerShdw>
                </a:effectLst>
                <a:latin typeface="Times New Roman" pitchFamily="18" charset="0"/>
                <a:cs typeface="Times New Roman" pitchFamily="18" charset="0"/>
              </a:rPr>
              <a:t>.</a:t>
            </a:r>
          </a:p>
        </p:txBody>
      </p:sp>
    </p:spTree>
  </p:cSld>
  <p:clrMapOvr>
    <a:masterClrMapping/>
  </p:clrMapOvr>
  <p:transition>
    <p:pull di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00364" y="428604"/>
            <a:ext cx="5929354" cy="5715040"/>
          </a:xfrm>
        </p:spPr>
        <p:txBody>
          <a:bodyPr>
            <a:normAutofit/>
          </a:bodyPr>
          <a:lstStyle/>
          <a:p>
            <a:pPr lvl="0" indent="539750" algn="just" eaLnBrk="0" fontAlgn="base" hangingPunct="0">
              <a:spcAft>
                <a:spcPct val="0"/>
              </a:spcAft>
            </a:pPr>
            <a:r>
              <a:rPr lang="ru-RU" dirty="0" smtClean="0">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a:t>
            </a:r>
            <a:r>
              <a:rPr lang="ru-RU" sz="2200" dirty="0" smtClean="0">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Предоставляется слово тов. </a:t>
            </a:r>
            <a:r>
              <a:rPr lang="ru-RU" sz="2200" dirty="0" err="1" smtClean="0">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Амур-Санану</a:t>
            </a:r>
            <a:r>
              <a:rPr lang="ru-RU" sz="2200" dirty="0" smtClean="0">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который сильно взволнован.</a:t>
            </a:r>
            <a:r>
              <a:rPr lang="ru-RU" sz="2200" dirty="0" smtClean="0">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a:t>
            </a:r>
            <a:r>
              <a:rPr lang="ru-RU" sz="2200" dirty="0" smtClean="0">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Сегодня, в 12 часов тридцать минут совершился великий акт в жизни калмыцкого народа.</a:t>
            </a:r>
            <a:br>
              <a:rPr lang="ru-RU" sz="2200" dirty="0" smtClean="0">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br>
            <a:r>
              <a:rPr lang="ru-RU" sz="2200" dirty="0" smtClean="0">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Калмыцкий народ и мы все, участники этого великого события не в состоянии оценить значение этого акта - это сделает история.</a:t>
            </a:r>
            <a:br>
              <a:rPr lang="ru-RU" sz="2200" dirty="0" smtClean="0">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br>
            <a:r>
              <a:rPr lang="ru-RU" sz="2200" dirty="0" smtClean="0">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Сегодняшний день говорит, что идеал свободы, равенства и братства, возвещенный Советской властью, не есть иллюзия, а это совершившийся факт, дорогие товарищи!</a:t>
            </a:r>
            <a:br>
              <a:rPr lang="ru-RU" sz="2200" dirty="0" smtClean="0">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br>
            <a:r>
              <a:rPr lang="ru-RU" sz="2200" dirty="0" smtClean="0">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На страницах истории калмыцкого народа этот факт будет записан «золотыми» буквами». </a:t>
            </a:r>
            <a:endParaRPr lang="ru-RU" dirty="0"/>
          </a:p>
        </p:txBody>
      </p:sp>
      <p:pic>
        <p:nvPicPr>
          <p:cNvPr id="4" name="Picture 2" descr="C:\Users\User-ChZ\Desktop\Автономия\111.jpg"/>
          <p:cNvPicPr>
            <a:picLocks noChangeAspect="1" noChangeArrowheads="1"/>
          </p:cNvPicPr>
          <p:nvPr/>
        </p:nvPicPr>
        <p:blipFill>
          <a:blip r:embed="rId2" cstate="print"/>
          <a:srcRect/>
          <a:stretch>
            <a:fillRect/>
          </a:stretch>
        </p:blipFill>
        <p:spPr bwMode="auto">
          <a:xfrm>
            <a:off x="285720" y="285728"/>
            <a:ext cx="2457647" cy="3000396"/>
          </a:xfrm>
          <a:prstGeom prst="rect">
            <a:avLst/>
          </a:prstGeom>
          <a:noFill/>
        </p:spPr>
      </p:pic>
    </p:spTree>
  </p:cSld>
  <p:clrMapOvr>
    <a:masterClrMapping/>
  </p:clrMapOvr>
  <p:transition>
    <p:pull di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642910" y="548680"/>
            <a:ext cx="8072494" cy="5262979"/>
          </a:xfrm>
          <a:prstGeom prst="rect">
            <a:avLst/>
          </a:prstGeom>
        </p:spPr>
        <p:txBody>
          <a:bodyPr wrap="square">
            <a:spAutoFit/>
          </a:bodyPr>
          <a:lstStyle/>
          <a:p>
            <a:pPr lvl="0" indent="539750" algn="ctr" eaLnBrk="0" fontAlgn="base" hangingPunct="0">
              <a:spcBef>
                <a:spcPct val="0"/>
              </a:spcBef>
              <a:spcAft>
                <a:spcPct val="0"/>
              </a:spcAft>
            </a:pPr>
            <a:r>
              <a:rPr kumimoji="0" lang="ru-RU" sz="1600" b="1"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ЗАСЕДАНИЕ ТРИНАДЦАТОЕ</a:t>
            </a:r>
            <a:endParaRPr kumimoji="0" lang="ru-RU" sz="1600" b="1"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lvl="0" indent="539750" algn="ctr" eaLnBrk="0" fontAlgn="base" hangingPunct="0">
              <a:spcBef>
                <a:spcPct val="0"/>
              </a:spcBef>
              <a:spcAft>
                <a:spcPct val="0"/>
              </a:spcAft>
            </a:pPr>
            <a:r>
              <a:rPr kumimoji="0" lang="ru-RU" sz="1600" b="1"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9 июля, утреннее</a:t>
            </a:r>
            <a:endParaRPr kumimoji="0" lang="ru-RU" sz="1600" b="1"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lvl="0" indent="539750" algn="just" eaLnBrk="0" fontAlgn="base" hangingPunct="0">
              <a:spcBef>
                <a:spcPct val="0"/>
              </a:spcBef>
              <a:spcAft>
                <a:spcPct val="0"/>
              </a:spcAft>
            </a:pPr>
            <a:endParaRPr kumimoji="0" lang="ru-RU" sz="1600"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endParaRPr>
          </a:p>
          <a:p>
            <a:pPr lvl="0" indent="539750" algn="just" eaLnBrk="0" fontAlgn="base" hangingPunct="0">
              <a:spcBef>
                <a:spcPct val="0"/>
              </a:spcBef>
              <a:spcAft>
                <a:spcPct val="0"/>
              </a:spcAft>
            </a:pPr>
            <a:r>
              <a:rPr kumimoji="0" lang="ru-RU" sz="1600"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Председатель тов. Чапчаев  в 12 часов дня открывает заседание, объявляет о выборе областного исполнительного комитета Автономной Калмыцкой области…</a:t>
            </a:r>
            <a:endParaRPr kumimoji="0" lang="ru-RU"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lvl="0" indent="539750" algn="just" eaLnBrk="0" fontAlgn="base" hangingPunct="0">
              <a:spcBef>
                <a:spcPct val="0"/>
              </a:spcBef>
              <a:spcAft>
                <a:spcPct val="0"/>
              </a:spcAft>
            </a:pPr>
            <a:r>
              <a:rPr kumimoji="0" lang="ru-RU" sz="1600"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…Председатель по постановлению президиума вносит предложение избрать кандидатов в члены  областного исполкома следующих лиц, значащихся в списках: тов. Тюрбе </a:t>
            </a:r>
            <a:r>
              <a:rPr kumimoji="0" lang="ru-RU" sz="1600" b="0" i="0" u="none" strike="noStrike" cap="none" normalizeH="0" baseline="0" dirty="0" err="1"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Котвыкова</a:t>
            </a:r>
            <a:r>
              <a:rPr kumimoji="0" lang="ru-RU" sz="1600"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Лиджи </a:t>
            </a:r>
            <a:r>
              <a:rPr kumimoji="0" lang="ru-RU" sz="1600" b="0" i="0" u="none" strike="noStrike" cap="none" normalizeH="0" baseline="0" dirty="0" err="1"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Карвенова</a:t>
            </a:r>
            <a:r>
              <a:rPr kumimoji="0" lang="ru-RU" sz="1600"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Цедена</a:t>
            </a:r>
            <a:r>
              <a:rPr kumimoji="0" lang="ru-RU" sz="1600"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Эрдниева, </a:t>
            </a:r>
            <a:r>
              <a:rPr kumimoji="0" lang="ru-RU" sz="1600" b="0" i="0" u="none" strike="noStrike" cap="none" normalizeH="0" baseline="0" dirty="0" err="1"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Джал</a:t>
            </a:r>
            <a:r>
              <a:rPr kumimoji="0" lang="ru-RU" sz="1600"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Босхомджиева</a:t>
            </a:r>
            <a:r>
              <a:rPr kumimoji="0" lang="ru-RU" sz="1600"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Ивана Эренценова, Буданова - </a:t>
            </a:r>
            <a:r>
              <a:rPr kumimoji="0" lang="ru-RU" sz="1600" b="0" i="0" u="none" strike="noStrike" cap="none" normalizeH="0" baseline="0" dirty="0" err="1"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Оконова</a:t>
            </a:r>
            <a:r>
              <a:rPr kumimoji="0" lang="ru-RU" sz="1600"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Бадма</a:t>
            </a:r>
            <a:r>
              <a:rPr kumimoji="0" lang="ru-RU" sz="1600"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Майорова</a:t>
            </a:r>
            <a:r>
              <a:rPr kumimoji="0" lang="ru-RU" sz="1600"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Цеденова</a:t>
            </a:r>
            <a:r>
              <a:rPr kumimoji="0" lang="ru-RU" sz="1600"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Шаваева</a:t>
            </a:r>
            <a:r>
              <a:rPr kumimoji="0" lang="ru-RU" sz="1600"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Эренцена</a:t>
            </a:r>
            <a:r>
              <a:rPr kumimoji="0" lang="ru-RU" sz="1600"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и Шараева </a:t>
            </a:r>
            <a:r>
              <a:rPr kumimoji="0" lang="ru-RU" sz="1600" b="0" i="0" u="none" strike="noStrike" cap="none" normalizeH="0" baseline="0" dirty="0" err="1"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Нимгира</a:t>
            </a:r>
            <a:r>
              <a:rPr kumimoji="0" lang="ru-RU" sz="1600"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a:t>
            </a:r>
            <a:endParaRPr kumimoji="0" lang="ru-RU"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lvl="0" indent="539750" algn="just" eaLnBrk="0" fontAlgn="base" hangingPunct="0">
              <a:spcBef>
                <a:spcPct val="0"/>
              </a:spcBef>
              <a:spcAft>
                <a:spcPct val="0"/>
              </a:spcAft>
            </a:pPr>
            <a:endParaRPr kumimoji="0" lang="ru-RU" sz="1600"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endParaRPr>
          </a:p>
          <a:p>
            <a:pPr lvl="0" indent="539750" algn="just" eaLnBrk="0" fontAlgn="base" hangingPunct="0">
              <a:spcBef>
                <a:spcPct val="0"/>
              </a:spcBef>
              <a:spcAft>
                <a:spcPct val="0"/>
              </a:spcAft>
            </a:pPr>
            <a:r>
              <a:rPr kumimoji="0" lang="ru-RU" sz="1600"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Предложение это съездом подавляющим числом голосов принимается</a:t>
            </a:r>
            <a:endParaRPr kumimoji="0" lang="ru-RU"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lvl="0" indent="539750" algn="just" eaLnBrk="0" fontAlgn="base" hangingPunct="0">
              <a:spcBef>
                <a:spcPct val="0"/>
              </a:spcBef>
              <a:spcAft>
                <a:spcPct val="0"/>
              </a:spcAft>
            </a:pPr>
            <a:r>
              <a:rPr kumimoji="0" lang="ru-RU" sz="1600"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Тов. </a:t>
            </a:r>
            <a:r>
              <a:rPr kumimoji="0" lang="ru-RU" sz="1600" b="0" i="0" u="none" strike="noStrike" cap="none" normalizeH="0" baseline="0" dirty="0" err="1"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Герценберг</a:t>
            </a:r>
            <a:r>
              <a:rPr kumimoji="0" lang="ru-RU" sz="1600"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«Товарищи делегаты! Первый </a:t>
            </a:r>
            <a:r>
              <a:rPr kumimoji="0" lang="ru-RU" sz="1600" b="0" i="0" u="none" strike="noStrike" cap="none" normalizeH="0" baseline="0" dirty="0" err="1"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общекалмыцкий</a:t>
            </a:r>
            <a:r>
              <a:rPr kumimoji="0" lang="ru-RU" sz="1600"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съезд </a:t>
            </a:r>
            <a:r>
              <a:rPr kumimoji="0" lang="ru-RU" sz="1600" b="0" i="0" u="none" strike="noStrike" cap="none" normalizeH="0" baseline="0" dirty="0" err="1"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съезд</a:t>
            </a:r>
            <a:r>
              <a:rPr kumimoji="0" lang="ru-RU" sz="1600"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Советов автономной области закончил свою серьезную работу. Он принял декларацию об автономии объединившихся  калмыков.</a:t>
            </a:r>
            <a:endParaRPr kumimoji="0" lang="ru-RU"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lvl="0" indent="539750" algn="just" eaLnBrk="0" fontAlgn="base" hangingPunct="0">
              <a:spcBef>
                <a:spcPct val="0"/>
              </a:spcBef>
              <a:spcAft>
                <a:spcPct val="0"/>
              </a:spcAft>
            </a:pPr>
            <a:endParaRPr kumimoji="0" lang="ru-RU" sz="1600"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endParaRPr>
          </a:p>
          <a:p>
            <a:pPr lvl="0" indent="539750" algn="just" eaLnBrk="0" fontAlgn="base" hangingPunct="0">
              <a:spcBef>
                <a:spcPct val="0"/>
              </a:spcBef>
              <a:spcAft>
                <a:spcPct val="0"/>
              </a:spcAft>
            </a:pPr>
            <a:r>
              <a:rPr kumimoji="0" lang="ru-RU" sz="1600"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Тов. </a:t>
            </a:r>
            <a:r>
              <a:rPr kumimoji="0" lang="ru-RU" sz="1600" b="0" i="0" u="none" strike="noStrike" cap="none" normalizeH="0" baseline="0" dirty="0" err="1"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Амур-Санан</a:t>
            </a:r>
            <a:r>
              <a:rPr kumimoji="0" lang="ru-RU" sz="1600"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вносит предложение приветствовать начальника отряда тов. Самсонова, охранявшего жизнь и неприкосновенность личности депутатов съезда, собравшихся в местности изобилующих разбойничьими бандами.</a:t>
            </a:r>
            <a:endParaRPr kumimoji="0" lang="ru-RU"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lvl="0" indent="539750" algn="just" eaLnBrk="0" fontAlgn="base" hangingPunct="0">
              <a:spcBef>
                <a:spcPct val="0"/>
              </a:spcBef>
              <a:spcAft>
                <a:spcPct val="0"/>
              </a:spcAft>
            </a:pPr>
            <a:r>
              <a:rPr kumimoji="0" lang="ru-RU" sz="1600"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…Затем председатель в четыре часа закрывает съезд при пение «Интернационала» на русском и калмыцком языках..</a:t>
            </a:r>
            <a:endParaRPr kumimoji="0" lang="ru-RU"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ransition>
    <p:pull di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
          <p:cNvSpPr>
            <a:spLocks noChangeArrowheads="1"/>
          </p:cNvSpPr>
          <p:nvPr/>
        </p:nvSpPr>
        <p:spPr bwMode="auto">
          <a:xfrm>
            <a:off x="214282" y="1"/>
            <a:ext cx="8929718" cy="6858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540000" algn="just"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Работа съезда проходила со 2 по 9 июля, всего состоялось 13 заседаний. </a:t>
            </a:r>
            <a:endParaRPr kumimoji="0" lang="ru-RU"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marL="0" marR="0" lvl="0" indent="540000" algn="just" defTabSz="914400" rtl="0" eaLnBrk="0" fontAlgn="base" latinLnBrk="0" hangingPunct="0">
              <a:lnSpc>
                <a:spcPct val="100000"/>
              </a:lnSpc>
              <a:spcBef>
                <a:spcPct val="0"/>
              </a:spcBef>
              <a:spcAft>
                <a:spcPct val="0"/>
              </a:spcAft>
              <a:buClrTx/>
              <a:buSzTx/>
              <a:buFontTx/>
              <a:buNone/>
              <a:tabLst/>
            </a:pPr>
            <a:endParaRPr kumimoji="0" lang="ru-RU"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endParaRPr>
          </a:p>
          <a:p>
            <a:pPr marL="0" marR="0" lvl="0" indent="54000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Доклады отделов (читались в ходе работы съезда по  повестке дней со 2-го по 12-е заседание)  соответствовали деловому характеру съезда. Все они насыщены массой конкретных фактов…Это снабжение трудящихся предметами первой необходимости (доклад продовольственного отдела. Калмыцкий продовольственный комитет еще до создания автономии приступил к осуществлению мероприятий по сохранению и восстановлению калмыцкого животноводства, и в частности принял решение о приостановке заготовки скота); сельскохозяйственным инвентарем, посевным материалом, организация сельскохозяйственных коммун, артелей и совхоза, создание ремонтных мастерских, материальная помощь семьям красноармейцев (доклад земельного отдела); формирование и боевые действия национальных частей Красной Армии (доклад Калмыцкого военкомата). В докладе и содокладе отдела народного образования содержатся сведения об открытии новых школ, обеспечении учащихся учебниками, обувью и одеждой. По докладу отдела здравоохранения можно представить картину самоотверженную работы медицинского персонала, часть которого погибла от эпидемических заболеваний. Также в докладах отделов была разработана программа задач и мероприятий. Наиболее детально по сельскому хозяйству, по народному образованию и здравоохранению.</a:t>
            </a:r>
            <a:endParaRPr kumimoji="0" lang="ru-RU"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marL="0" marR="0" lvl="0" indent="540000" algn="just" defTabSz="914400" rtl="0" eaLnBrk="0" fontAlgn="base" latinLnBrk="0" hangingPunct="0">
              <a:lnSpc>
                <a:spcPct val="100000"/>
              </a:lnSpc>
              <a:spcBef>
                <a:spcPct val="0"/>
              </a:spcBef>
              <a:spcAft>
                <a:spcPct val="0"/>
              </a:spcAft>
              <a:buClrTx/>
              <a:buSzTx/>
              <a:buFontTx/>
              <a:buNone/>
              <a:tabLst/>
            </a:pPr>
            <a:endParaRPr kumimoji="0" lang="ru-RU"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endParaRPr>
          </a:p>
          <a:p>
            <a:pPr marL="0" marR="0" lvl="0" indent="54000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Важнейший итог съезда – провозглашение автономии Советской Калмыкии. Это решение съезда, зафиксированное в «Декларации прав калмыцкого трудового народа», вскоре было утверждено центром. 4 ноября 1920 года Всероссийский Центральный исполнительный Комитет И совет народных Комиссаров принял Постановление о создание Автономной области калмыцкого народа. Это Постановление было подписано М. И. Калининым и В. И. Лениным. Автономия Советской Калмыкии стала свершившимся фактом.</a:t>
            </a:r>
            <a:endParaRPr kumimoji="0" lang="ru-RU"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marL="0" marR="0" lvl="0" indent="540000" algn="r"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a:t>
            </a:r>
          </a:p>
          <a:p>
            <a:pPr marL="0" marR="0" lvl="0" indent="540000" algn="r"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(из предисловия книги «Первый </a:t>
            </a:r>
            <a:r>
              <a:rPr kumimoji="0" lang="ru-RU" sz="1600" b="0" i="0" u="none" strike="noStrike" cap="none" normalizeH="0" baseline="0" dirty="0" err="1"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общекалмыцкий</a:t>
            </a:r>
            <a:r>
              <a:rPr kumimoji="0" lang="ru-RU"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съезд Советов». Элиста, 1971)</a:t>
            </a:r>
          </a:p>
          <a:p>
            <a:pPr marL="0" marR="0" lvl="0" indent="540000" algn="r"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(см. также в Приложении,</a:t>
            </a:r>
            <a:r>
              <a:rPr kumimoji="0" lang="ru-RU" sz="1600" b="0" i="0" u="none" strike="noStrike" cap="none" normalizeH="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п. 2)</a:t>
            </a:r>
            <a:r>
              <a:rPr kumimoji="0" lang="ru-RU"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a:t>
            </a:r>
            <a:endParaRPr kumimoji="0" lang="ru-RU"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ransition>
    <p:pull di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2714612" y="142852"/>
            <a:ext cx="6286544" cy="61247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indent="531813" algn="just"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Протоколы съезда были изданы отдельной книгой в 1971 году,  однако с целым рядом сокращений, произведенных рукой редактора. Сокращениям, причем существенным, подвергся и доклад А. Ч. Чапчаева о деятельности </a:t>
            </a:r>
            <a:r>
              <a:rPr kumimoji="0" lang="ru-RU" b="0" i="0" u="none" strike="noStrike" cap="none" normalizeH="0" baseline="0" dirty="0" err="1"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КалмЦИКа</a:t>
            </a:r>
            <a:r>
              <a:rPr kumimoji="0" lang="ru-RU"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Были скрыты целые абзацы доклада, например, такой: «Несчастные степные номады были предоставлены сами себе плыть по волнам Октябрьской революции. Население онемело от страха. Безнадежно и растеряно озирались оно кругом, ожидая какой-то чудесной силы, которая могла бы спасти от большевистского погрома. Большевизм калмыки тогда понимали как вандализм, стремящийся все разрушить, уничтожить и сокрушить, в то ж время не созидая ничего».</a:t>
            </a:r>
            <a:endParaRPr kumimoji="0" lang="ru-RU"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marR="0" lvl="0" indent="531813" algn="just"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Через полгода в феврале 1921 года на 1-й Калмыцкой областной конференции РКП (б) А. Ч. Чапчаев повторил эти тезисы: «Во времена господства деникинщины в Калмыцкой степи калмыки путем сопоставления двух начал – хозяйничающей белогвардейщины и большевизма- горьким опытом на собственной шее научились ценить Советскую власть как защитницу угнетенных» .</a:t>
            </a:r>
            <a:endParaRPr kumimoji="0" lang="ru-RU"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marR="0" lvl="0" indent="531813"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Из «Предисловие» книги «</a:t>
            </a:r>
            <a:r>
              <a:rPr kumimoji="0" lang="ru-RU" sz="1600" b="0" i="0" u="none" strike="noStrike" cap="none" normalizeH="0" baseline="0" dirty="0" err="1"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Араши</a:t>
            </a:r>
            <a:r>
              <a:rPr kumimoji="0" lang="ru-RU"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Чапчаев.</a:t>
            </a:r>
            <a:r>
              <a:rPr lang="ru-RU" sz="1600" dirty="0" smtClean="0">
                <a:effectLst>
                  <a:outerShdw blurRad="38100" dist="38100" dir="2700000" algn="tl">
                    <a:srgbClr val="000000">
                      <a:alpha val="43137"/>
                    </a:srgbClr>
                  </a:outerShdw>
                </a:effectLst>
                <a:latin typeface="Times New Roman" pitchFamily="18" charset="0"/>
                <a:cs typeface="Times New Roman" pitchFamily="18" charset="0"/>
              </a:rPr>
              <a:t> </a:t>
            </a:r>
            <a:r>
              <a:rPr kumimoji="0" lang="ru-RU"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Выступления, речи, доклады. Сборник</a:t>
            </a:r>
            <a:r>
              <a:rPr kumimoji="0" lang="ru-RU" sz="1600" b="0" i="0" u="none" strike="noStrike" cap="none" normalizeH="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документов» - Элиста, 1990</a:t>
            </a:r>
            <a:r>
              <a:rPr lang="ru-RU" sz="1600" dirty="0" smtClean="0">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a:t>
            </a:r>
            <a:endParaRPr kumimoji="0" lang="ru-RU"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026" name="Picture 2" descr="C:\Users\User-ChZ\Desktop\Автономия\Тексты\003.jpg"/>
          <p:cNvPicPr>
            <a:picLocks noChangeAspect="1" noChangeArrowheads="1"/>
          </p:cNvPicPr>
          <p:nvPr/>
        </p:nvPicPr>
        <p:blipFill>
          <a:blip r:embed="rId2" cstate="print"/>
          <a:srcRect/>
          <a:stretch>
            <a:fillRect/>
          </a:stretch>
        </p:blipFill>
        <p:spPr bwMode="auto">
          <a:xfrm>
            <a:off x="251519" y="260648"/>
            <a:ext cx="2334793" cy="3311228"/>
          </a:xfrm>
          <a:prstGeom prst="rect">
            <a:avLst/>
          </a:prstGeom>
          <a:ln>
            <a:noFill/>
          </a:ln>
          <a:effectLst>
            <a:outerShdw blurRad="292100" dist="139700" dir="2700000" algn="tl" rotWithShape="0">
              <a:srgbClr val="333333">
                <a:alpha val="65000"/>
              </a:srgbClr>
            </a:outerShdw>
          </a:effectLst>
        </p:spPr>
      </p:pic>
      <p:sp>
        <p:nvSpPr>
          <p:cNvPr id="2" name="TextBox 1"/>
          <p:cNvSpPr txBox="1"/>
          <p:nvPr/>
        </p:nvSpPr>
        <p:spPr>
          <a:xfrm>
            <a:off x="251519" y="3717032"/>
            <a:ext cx="2334793" cy="1815882"/>
          </a:xfrm>
          <a:prstGeom prst="rect">
            <a:avLst/>
          </a:prstGeom>
          <a:noFill/>
        </p:spPr>
        <p:txBody>
          <a:bodyPr wrap="square" rtlCol="0">
            <a:spAutoFit/>
          </a:bodyPr>
          <a:lstStyle/>
          <a:p>
            <a:pPr indent="536575" algn="just"/>
            <a:r>
              <a:rPr lang="ru-RU" sz="1400" b="1" dirty="0" err="1" smtClean="0">
                <a:latin typeface="Times New Roman" pitchFamily="18" charset="0"/>
                <a:cs typeface="Times New Roman" pitchFamily="18" charset="0"/>
              </a:rPr>
              <a:t>Араши</a:t>
            </a:r>
            <a:r>
              <a:rPr lang="ru-RU" sz="1400" b="1" dirty="0" smtClean="0">
                <a:latin typeface="Times New Roman" pitchFamily="18" charset="0"/>
                <a:cs typeface="Times New Roman" pitchFamily="18" charset="0"/>
              </a:rPr>
              <a:t> </a:t>
            </a:r>
            <a:r>
              <a:rPr lang="ru-RU" sz="1400" b="1" dirty="0" err="1" smtClean="0">
                <a:latin typeface="Times New Roman" pitchFamily="18" charset="0"/>
                <a:cs typeface="Times New Roman" pitchFamily="18" charset="0"/>
              </a:rPr>
              <a:t>Чапчаев</a:t>
            </a:r>
            <a:r>
              <a:rPr lang="ru-RU" sz="1400" b="1" dirty="0" smtClean="0">
                <a:latin typeface="Times New Roman" pitchFamily="18" charset="0"/>
                <a:cs typeface="Times New Roman" pitchFamily="18" charset="0"/>
              </a:rPr>
              <a:t>: выступления, речи, доклады: сборник документов / </a:t>
            </a:r>
            <a:r>
              <a:rPr lang="en-US" sz="1400" b="1" dirty="0" smtClean="0">
                <a:latin typeface="Times New Roman" pitchFamily="18" charset="0"/>
                <a:cs typeface="Times New Roman" pitchFamily="18" charset="0"/>
              </a:rPr>
              <a:t>[</a:t>
            </a:r>
            <a:r>
              <a:rPr lang="ru-RU" sz="1400" b="1" dirty="0" smtClean="0">
                <a:latin typeface="Times New Roman" pitchFamily="18" charset="0"/>
                <a:cs typeface="Times New Roman" pitchFamily="18" charset="0"/>
              </a:rPr>
              <a:t>сост.: А. И. </a:t>
            </a:r>
            <a:r>
              <a:rPr lang="ru-RU" sz="1400" b="1" dirty="0" err="1" smtClean="0">
                <a:latin typeface="Times New Roman" pitchFamily="18" charset="0"/>
                <a:cs typeface="Times New Roman" pitchFamily="18" charset="0"/>
              </a:rPr>
              <a:t>Наберухин</a:t>
            </a:r>
            <a:r>
              <a:rPr lang="ru-RU" sz="1400" b="1" dirty="0" smtClean="0">
                <a:latin typeface="Times New Roman" pitchFamily="18" charset="0"/>
                <a:cs typeface="Times New Roman" pitchFamily="18" charset="0"/>
              </a:rPr>
              <a:t>, З. Б. Очирова, А. О. </a:t>
            </a:r>
            <a:r>
              <a:rPr lang="ru-RU" sz="1400" b="1" dirty="0" err="1" smtClean="0">
                <a:latin typeface="Times New Roman" pitchFamily="18" charset="0"/>
                <a:cs typeface="Times New Roman" pitchFamily="18" charset="0"/>
              </a:rPr>
              <a:t>Тапкина</a:t>
            </a:r>
            <a:r>
              <a:rPr lang="en-US" sz="1400" b="1" dirty="0" smtClean="0">
                <a:latin typeface="Times New Roman" pitchFamily="18" charset="0"/>
                <a:cs typeface="Times New Roman" pitchFamily="18" charset="0"/>
              </a:rPr>
              <a:t>]</a:t>
            </a:r>
            <a:r>
              <a:rPr lang="ru-RU" sz="1400" b="1" dirty="0" smtClean="0">
                <a:latin typeface="Times New Roman" pitchFamily="18" charset="0"/>
                <a:cs typeface="Times New Roman" pitchFamily="18" charset="0"/>
              </a:rPr>
              <a:t>. – Элиста: </a:t>
            </a:r>
            <a:r>
              <a:rPr lang="ru-RU" sz="1400" b="1" dirty="0" err="1" smtClean="0">
                <a:latin typeface="Times New Roman" pitchFamily="18" charset="0"/>
                <a:cs typeface="Times New Roman" pitchFamily="18" charset="0"/>
              </a:rPr>
              <a:t>Калм</a:t>
            </a:r>
            <a:r>
              <a:rPr lang="ru-RU" sz="1400" b="1" dirty="0" smtClean="0">
                <a:latin typeface="Times New Roman" pitchFamily="18" charset="0"/>
                <a:cs typeface="Times New Roman" pitchFamily="18" charset="0"/>
              </a:rPr>
              <a:t>. кн. изд-во, 1990. – 126 с.</a:t>
            </a:r>
            <a:endParaRPr lang="ru-RU" sz="1400" b="1" dirty="0">
              <a:latin typeface="Times New Roman" pitchFamily="18" charset="0"/>
              <a:cs typeface="Times New Roman" pitchFamily="18" charset="0"/>
            </a:endParaRPr>
          </a:p>
        </p:txBody>
      </p:sp>
    </p:spTree>
  </p:cSld>
  <p:clrMapOvr>
    <a:masterClrMapping/>
  </p:clrMapOvr>
  <p:transition>
    <p:pull di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3528" y="1196752"/>
            <a:ext cx="8534752" cy="3785652"/>
          </a:xfrm>
          <a:prstGeom prst="rect">
            <a:avLst/>
          </a:prstGeom>
          <a:noFill/>
        </p:spPr>
        <p:txBody>
          <a:bodyPr wrap="square" rtlCol="0">
            <a:spAutoFit/>
          </a:bodyPr>
          <a:lstStyle/>
          <a:p>
            <a:pPr algn="ctr"/>
            <a:r>
              <a:rPr lang="ru-RU" sz="6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Судьбы </a:t>
            </a:r>
          </a:p>
          <a:p>
            <a:pPr algn="ctr"/>
            <a:r>
              <a:rPr lang="ru-RU" sz="6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участников первого </a:t>
            </a:r>
            <a:r>
              <a:rPr lang="ru-RU" sz="6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общекалмыцкого</a:t>
            </a:r>
            <a:r>
              <a:rPr lang="ru-RU" sz="6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съезда советов</a:t>
            </a:r>
            <a:endParaRPr lang="ru-RU" sz="6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ransition>
    <p:pull di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24577" name="Picture 1" descr="чапчаев"/>
          <p:cNvPicPr>
            <a:picLocks noChangeAspect="1" noChangeArrowheads="1"/>
          </p:cNvPicPr>
          <p:nvPr/>
        </p:nvPicPr>
        <p:blipFill>
          <a:blip r:embed="rId2" cstate="print"/>
          <a:srcRect/>
          <a:stretch>
            <a:fillRect/>
          </a:stretch>
        </p:blipFill>
        <p:spPr bwMode="auto">
          <a:xfrm>
            <a:off x="142844" y="285728"/>
            <a:ext cx="2676217" cy="3302876"/>
          </a:xfrm>
          <a:prstGeom prst="rect">
            <a:avLst/>
          </a:prstGeom>
          <a:noFill/>
        </p:spPr>
      </p:pic>
      <p:sp>
        <p:nvSpPr>
          <p:cNvPr id="24579" name="Rectangle 3"/>
          <p:cNvSpPr>
            <a:spLocks noChangeArrowheads="1"/>
          </p:cNvSpPr>
          <p:nvPr/>
        </p:nvSpPr>
        <p:spPr bwMode="auto">
          <a:xfrm>
            <a:off x="2928926" y="357166"/>
            <a:ext cx="5929354" cy="50783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b="1" i="0" u="none" strike="noStrike" cap="none" normalizeH="0" baseline="0" dirty="0" err="1"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Араши</a:t>
            </a:r>
            <a:r>
              <a:rPr kumimoji="0" lang="ru-RU" b="1"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a:t>
            </a:r>
            <a:r>
              <a:rPr kumimoji="0" lang="ru-RU" b="1" i="0" u="none" strike="noStrike" cap="none" normalizeH="0" baseline="0" dirty="0" err="1"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Чапчаевич</a:t>
            </a:r>
            <a:r>
              <a:rPr kumimoji="0" lang="ru-RU" b="1"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Чапчаев</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ru-RU"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a:t>
            </a:r>
            <a:r>
              <a:rPr kumimoji="0" lang="ru-RU" b="1"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(1890 - 1938)</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ru-RU"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marR="0" lvl="0" indent="531813" algn="just" defTabSz="914400" rtl="0" eaLnBrk="0" fontAlgn="base" latinLnBrk="0" hangingPunct="0">
              <a:lnSpc>
                <a:spcPct val="100000"/>
              </a:lnSpc>
              <a:spcBef>
                <a:spcPct val="0"/>
              </a:spcBef>
              <a:spcAft>
                <a:spcPct val="0"/>
              </a:spcAft>
              <a:buClrTx/>
              <a:buSzTx/>
              <a:buFontTx/>
              <a:buNone/>
              <a:tabLst/>
            </a:pPr>
            <a:r>
              <a:rPr lang="ru-RU" dirty="0" smtClean="0">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Первый председатель Калмыцкого </a:t>
            </a:r>
            <a:r>
              <a:rPr lang="ru-RU" dirty="0" err="1" smtClean="0">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ВЦИКа</a:t>
            </a:r>
            <a:r>
              <a:rPr lang="ru-RU" dirty="0" smtClean="0">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который был создан в 1918 году вместо временной Калмыцкой секции Астраханского губернского исполкома. Принимал активное участие в подготовке ленинского Воззвания и двух декретов – по устройству земельного быта и восстановлении калмыцкого животноводства. В 1928 году был награжден орденом Красного Знамени.</a:t>
            </a:r>
          </a:p>
          <a:p>
            <a:pPr marR="0" lvl="0" indent="531813" algn="just"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Осенью 1936</a:t>
            </a:r>
            <a:r>
              <a:rPr kumimoji="0" lang="ru-RU" b="0" i="0" u="none" strike="noStrike" cap="none" normalizeH="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года был арестован в Хабаровске, куда А. Ч. </a:t>
            </a:r>
            <a:r>
              <a:rPr kumimoji="0" lang="ru-RU" b="0" i="0" u="none" strike="noStrike" cap="none" normalizeH="0" dirty="0" err="1"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Чапчаев</a:t>
            </a:r>
            <a:r>
              <a:rPr kumimoji="0" lang="ru-RU" b="0" i="0" u="none" strike="noStrike" cap="none" normalizeH="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был отправлен работать . Переведен затем следствием в Сталинградскую тюрьму и обвинен , вместе с А. М. </a:t>
            </a:r>
            <a:r>
              <a:rPr kumimoji="0" lang="ru-RU" b="0" i="0" u="none" strike="noStrike" cap="none" normalizeH="0" dirty="0" err="1"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Амур-Сананом</a:t>
            </a:r>
            <a:r>
              <a:rPr kumimoji="0" lang="ru-RU" b="0" i="0" u="none" strike="noStrike" cap="none" normalizeH="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в создании в  1918 году контрреволюционной националистической организации в Калмыкии. 16 января 1938 года им был вынесен смертный приговор – расстрел.</a:t>
            </a:r>
          </a:p>
        </p:txBody>
      </p:sp>
    </p:spTree>
  </p:cSld>
  <p:clrMapOvr>
    <a:masterClrMapping/>
  </p:clrMapOvr>
  <p:transition>
    <p:pull di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571736" y="285728"/>
            <a:ext cx="6429420" cy="5632311"/>
          </a:xfrm>
          <a:prstGeom prst="rect">
            <a:avLst/>
          </a:prstGeom>
        </p:spPr>
        <p:txBody>
          <a:bodyPr wrap="square">
            <a:spAutoFit/>
          </a:bodyPr>
          <a:lstStyle/>
          <a:p>
            <a:pPr indent="531813" algn="ctr"/>
            <a:r>
              <a:rPr lang="ru-RU" dirty="0">
                <a:effectLst>
                  <a:outerShdw blurRad="38100" dist="38100" dir="2700000" algn="tl">
                    <a:srgbClr val="000000">
                      <a:alpha val="43137"/>
                    </a:srgbClr>
                  </a:outerShdw>
                </a:effectLst>
                <a:latin typeface="Times New Roman" pitchFamily="18" charset="0"/>
                <a:cs typeface="Times New Roman" pitchFamily="18" charset="0"/>
              </a:rPr>
              <a:t> </a:t>
            </a:r>
            <a:r>
              <a:rPr lang="ru-RU" b="1" dirty="0" smtClean="0">
                <a:effectLst>
                  <a:outerShdw blurRad="38100" dist="38100" dir="2700000" algn="tl">
                    <a:srgbClr val="000000">
                      <a:alpha val="43137"/>
                    </a:srgbClr>
                  </a:outerShdw>
                </a:effectLst>
                <a:latin typeface="Times New Roman" pitchFamily="18" charset="0"/>
                <a:cs typeface="Times New Roman" pitchFamily="18" charset="0"/>
              </a:rPr>
              <a:t>Антон </a:t>
            </a:r>
            <a:r>
              <a:rPr lang="ru-RU" b="1" dirty="0" err="1" smtClean="0">
                <a:effectLst>
                  <a:outerShdw blurRad="38100" dist="38100" dir="2700000" algn="tl">
                    <a:srgbClr val="000000">
                      <a:alpha val="43137"/>
                    </a:srgbClr>
                  </a:outerShdw>
                </a:effectLst>
                <a:latin typeface="Times New Roman" pitchFamily="18" charset="0"/>
                <a:cs typeface="Times New Roman" pitchFamily="18" charset="0"/>
              </a:rPr>
              <a:t>Мудренович</a:t>
            </a:r>
            <a:r>
              <a:rPr lang="ru-RU" b="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b="1" dirty="0" err="1" smtClean="0">
                <a:effectLst>
                  <a:outerShdw blurRad="38100" dist="38100" dir="2700000" algn="tl">
                    <a:srgbClr val="000000">
                      <a:alpha val="43137"/>
                    </a:srgbClr>
                  </a:outerShdw>
                </a:effectLst>
                <a:latin typeface="Times New Roman" pitchFamily="18" charset="0"/>
                <a:cs typeface="Times New Roman" pitchFamily="18" charset="0"/>
              </a:rPr>
              <a:t>Амур-Санан</a:t>
            </a:r>
            <a:endParaRPr lang="ru-RU" b="1" dirty="0" smtClean="0">
              <a:effectLst>
                <a:outerShdw blurRad="38100" dist="38100" dir="2700000" algn="tl">
                  <a:srgbClr val="000000">
                    <a:alpha val="43137"/>
                  </a:srgbClr>
                </a:outerShdw>
              </a:effectLst>
              <a:latin typeface="Times New Roman" pitchFamily="18" charset="0"/>
              <a:cs typeface="Times New Roman" pitchFamily="18" charset="0"/>
            </a:endParaRPr>
          </a:p>
          <a:p>
            <a:pPr indent="531813" algn="ctr"/>
            <a:endParaRPr lang="ru-RU" dirty="0" smtClean="0">
              <a:effectLst>
                <a:outerShdw blurRad="38100" dist="38100" dir="2700000" algn="tl">
                  <a:srgbClr val="000000">
                    <a:alpha val="43137"/>
                  </a:srgbClr>
                </a:outerShdw>
              </a:effectLst>
              <a:latin typeface="Times New Roman" pitchFamily="18" charset="0"/>
              <a:cs typeface="Times New Roman" pitchFamily="18" charset="0"/>
            </a:endParaRPr>
          </a:p>
          <a:p>
            <a:pPr indent="531813" algn="ctr"/>
            <a:r>
              <a:rPr lang="ru-RU" b="1" dirty="0" smtClean="0">
                <a:effectLst>
                  <a:outerShdw blurRad="38100" dist="38100" dir="2700000" algn="tl">
                    <a:srgbClr val="000000">
                      <a:alpha val="43137"/>
                    </a:srgbClr>
                  </a:outerShdw>
                </a:effectLst>
                <a:latin typeface="Times New Roman" pitchFamily="18" charset="0"/>
                <a:cs typeface="Times New Roman" pitchFamily="18" charset="0"/>
              </a:rPr>
              <a:t>(26 .09.1888 - 16.01.1938) </a:t>
            </a:r>
          </a:p>
          <a:p>
            <a:pPr indent="531813" algn="ctr"/>
            <a:endParaRPr lang="ru-RU" dirty="0" smtClean="0">
              <a:effectLst>
                <a:outerShdw blurRad="38100" dist="38100" dir="2700000" algn="tl">
                  <a:srgbClr val="000000">
                    <a:alpha val="43137"/>
                  </a:srgbClr>
                </a:outerShdw>
              </a:effectLst>
              <a:latin typeface="Times New Roman" pitchFamily="18" charset="0"/>
              <a:cs typeface="Times New Roman" pitchFamily="18" charset="0"/>
            </a:endParaRPr>
          </a:p>
          <a:p>
            <a:pPr indent="531813" algn="just"/>
            <a:r>
              <a:rPr lang="ru-RU" dirty="0" smtClean="0">
                <a:effectLst>
                  <a:outerShdw blurRad="38100" dist="38100" dir="2700000" algn="tl">
                    <a:srgbClr val="000000">
                      <a:alpha val="43137"/>
                    </a:srgbClr>
                  </a:outerShdw>
                </a:effectLst>
                <a:latin typeface="Times New Roman" pitchFamily="18" charset="0"/>
                <a:cs typeface="Times New Roman" pitchFamily="18" charset="0"/>
              </a:rPr>
              <a:t>Государственный и общественный деятель советской Калмыкии, публицист, основоположник калмыцкой советской литературы. Принимал активное участие в борьбе за установление советской власти в Калмыкии.</a:t>
            </a:r>
          </a:p>
          <a:p>
            <a:pPr indent="531813" algn="just"/>
            <a:r>
              <a:rPr lang="ru-RU" dirty="0" smtClean="0">
                <a:effectLst>
                  <a:outerShdw blurRad="38100" dist="38100" dir="2700000" algn="tl">
                    <a:srgbClr val="000000">
                      <a:alpha val="43137"/>
                    </a:srgbClr>
                  </a:outerShdw>
                </a:effectLst>
                <a:latin typeface="Times New Roman" pitchFamily="18" charset="0"/>
                <a:cs typeface="Times New Roman" pitchFamily="18" charset="0"/>
              </a:rPr>
              <a:t>Весной </a:t>
            </a:r>
            <a:r>
              <a:rPr lang="ru-RU" dirty="0">
                <a:effectLst>
                  <a:outerShdw blurRad="38100" dist="38100" dir="2700000" algn="tl">
                    <a:srgbClr val="000000">
                      <a:alpha val="43137"/>
                    </a:srgbClr>
                  </a:outerShdw>
                </a:effectLst>
                <a:latin typeface="Times New Roman" pitchFamily="18" charset="0"/>
                <a:cs typeface="Times New Roman" pitchFamily="18" charset="0"/>
              </a:rPr>
              <a:t>1920 года Антон </a:t>
            </a:r>
            <a:r>
              <a:rPr lang="ru-RU" dirty="0" err="1">
                <a:effectLst>
                  <a:outerShdw blurRad="38100" dist="38100" dir="2700000" algn="tl">
                    <a:srgbClr val="000000">
                      <a:alpha val="43137"/>
                    </a:srgbClr>
                  </a:outerShdw>
                </a:effectLst>
                <a:latin typeface="Times New Roman" pitchFamily="18" charset="0"/>
                <a:cs typeface="Times New Roman" pitchFamily="18" charset="0"/>
              </a:rPr>
              <a:t>Амур-Санан</a:t>
            </a:r>
            <a:r>
              <a:rPr lang="ru-RU" dirty="0">
                <a:effectLst>
                  <a:outerShdw blurRad="38100" dist="38100" dir="2700000" algn="tl">
                    <a:srgbClr val="000000">
                      <a:alpha val="43137"/>
                    </a:srgbClr>
                  </a:outerShdw>
                </a:effectLst>
                <a:latin typeface="Times New Roman" pitchFamily="18" charset="0"/>
                <a:cs typeface="Times New Roman" pitchFamily="18" charset="0"/>
              </a:rPr>
              <a:t> вернулся в Калмыкию, где стал заниматься восстановлением советской власти в </a:t>
            </a:r>
            <a:r>
              <a:rPr lang="ru-RU" dirty="0" err="1">
                <a:effectLst>
                  <a:outerShdw blurRad="38100" dist="38100" dir="2700000" algn="tl">
                    <a:srgbClr val="000000">
                      <a:alpha val="43137"/>
                    </a:srgbClr>
                  </a:outerShdw>
                </a:effectLst>
                <a:latin typeface="Times New Roman" pitchFamily="18" charset="0"/>
                <a:cs typeface="Times New Roman" pitchFamily="18" charset="0"/>
              </a:rPr>
              <a:t>Манычском</a:t>
            </a:r>
            <a:r>
              <a:rPr lang="ru-RU" dirty="0">
                <a:effectLst>
                  <a:outerShdw blurRad="38100" dist="38100" dir="2700000" algn="tl">
                    <a:srgbClr val="000000">
                      <a:alpha val="43137"/>
                    </a:srgbClr>
                  </a:outerShdw>
                </a:effectLst>
                <a:latin typeface="Times New Roman" pitchFamily="18" charset="0"/>
                <a:cs typeface="Times New Roman" pitchFamily="18" charset="0"/>
              </a:rPr>
              <a:t> и </a:t>
            </a:r>
            <a:r>
              <a:rPr lang="ru-RU" dirty="0" err="1">
                <a:effectLst>
                  <a:outerShdw blurRad="38100" dist="38100" dir="2700000" algn="tl">
                    <a:srgbClr val="000000">
                      <a:alpha val="43137"/>
                    </a:srgbClr>
                  </a:outerShdw>
                </a:effectLst>
                <a:latin typeface="Times New Roman" pitchFamily="18" charset="0"/>
                <a:cs typeface="Times New Roman" pitchFamily="18" charset="0"/>
              </a:rPr>
              <a:t>Большедербетовском</a:t>
            </a:r>
            <a:r>
              <a:rPr lang="ru-RU" dirty="0">
                <a:effectLst>
                  <a:outerShdw blurRad="38100" dist="38100" dir="2700000" algn="tl">
                    <a:srgbClr val="000000">
                      <a:alpha val="43137"/>
                    </a:srgbClr>
                  </a:outerShdw>
                </a:effectLst>
                <a:latin typeface="Times New Roman" pitchFamily="18" charset="0"/>
                <a:cs typeface="Times New Roman" pitchFamily="18" charset="0"/>
              </a:rPr>
              <a:t> улусах. Летом 1920 года Антон </a:t>
            </a:r>
            <a:r>
              <a:rPr lang="ru-RU" dirty="0" err="1">
                <a:effectLst>
                  <a:outerShdw blurRad="38100" dist="38100" dir="2700000" algn="tl">
                    <a:srgbClr val="000000">
                      <a:alpha val="43137"/>
                    </a:srgbClr>
                  </a:outerShdw>
                </a:effectLst>
                <a:latin typeface="Times New Roman" pitchFamily="18" charset="0"/>
                <a:cs typeface="Times New Roman" pitchFamily="18" charset="0"/>
              </a:rPr>
              <a:t>Амур-Санан</a:t>
            </a:r>
            <a:r>
              <a:rPr lang="ru-RU" dirty="0">
                <a:effectLst>
                  <a:outerShdw blurRad="38100" dist="38100" dir="2700000" algn="tl">
                    <a:srgbClr val="000000">
                      <a:alpha val="43137"/>
                    </a:srgbClr>
                  </a:outerShdw>
                </a:effectLst>
                <a:latin typeface="Times New Roman" pitchFamily="18" charset="0"/>
                <a:cs typeface="Times New Roman" pitchFamily="18" charset="0"/>
              </a:rPr>
              <a:t> принимал активное </a:t>
            </a:r>
            <a:r>
              <a:rPr lang="ru-RU" dirty="0" smtClean="0">
                <a:effectLst>
                  <a:outerShdw blurRad="38100" dist="38100" dir="2700000" algn="tl">
                    <a:srgbClr val="000000">
                      <a:alpha val="43137"/>
                    </a:srgbClr>
                  </a:outerShdw>
                </a:effectLst>
                <a:latin typeface="Times New Roman" pitchFamily="18" charset="0"/>
                <a:cs typeface="Times New Roman" pitchFamily="18" charset="0"/>
              </a:rPr>
              <a:t>участие, как заведующий Калмыцким отделом при </a:t>
            </a:r>
            <a:r>
              <a:rPr lang="ru-RU" dirty="0" err="1" smtClean="0">
                <a:effectLst>
                  <a:outerShdw blurRad="38100" dist="38100" dir="2700000" algn="tl">
                    <a:srgbClr val="000000">
                      <a:alpha val="43137"/>
                    </a:srgbClr>
                  </a:outerShdw>
                </a:effectLst>
                <a:latin typeface="Times New Roman" pitchFamily="18" charset="0"/>
                <a:cs typeface="Times New Roman" pitchFamily="18" charset="0"/>
              </a:rPr>
              <a:t>Наркомнаце</a:t>
            </a:r>
            <a:r>
              <a:rPr lang="ru-RU"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dirty="0">
                <a:effectLst>
                  <a:outerShdw blurRad="38100" dist="38100" dir="2700000" algn="tl">
                    <a:srgbClr val="000000">
                      <a:alpha val="43137"/>
                    </a:srgbClr>
                  </a:outerShdw>
                </a:effectLst>
                <a:latin typeface="Times New Roman" pitchFamily="18" charset="0"/>
                <a:cs typeface="Times New Roman" pitchFamily="18" charset="0"/>
              </a:rPr>
              <a:t>в организации и работе 1-го </a:t>
            </a:r>
            <a:r>
              <a:rPr lang="ru-RU" dirty="0" err="1">
                <a:effectLst>
                  <a:outerShdw blurRad="38100" dist="38100" dir="2700000" algn="tl">
                    <a:srgbClr val="000000">
                      <a:alpha val="43137"/>
                    </a:srgbClr>
                  </a:outerShdw>
                </a:effectLst>
                <a:latin typeface="Times New Roman" pitchFamily="18" charset="0"/>
                <a:cs typeface="Times New Roman" pitchFamily="18" charset="0"/>
              </a:rPr>
              <a:t>общекалмыцкого</a:t>
            </a:r>
            <a:r>
              <a:rPr lang="ru-RU" dirty="0">
                <a:effectLst>
                  <a:outerShdw blurRad="38100" dist="38100" dir="2700000" algn="tl">
                    <a:srgbClr val="000000">
                      <a:alpha val="43137"/>
                    </a:srgbClr>
                  </a:outerShdw>
                </a:effectLst>
                <a:latin typeface="Times New Roman" pitchFamily="18" charset="0"/>
                <a:cs typeface="Times New Roman" pitchFamily="18" charset="0"/>
              </a:rPr>
              <a:t> съезда, который состоялся в посёлке Чилгир. На этом съезде была принята «Декларация прав трудового калмыцкого народа», которая провозглашала объединение калмыцкого народа в единую административно-территориальную единицу под названием «Автономная область калмыцкого трудового </a:t>
            </a:r>
            <a:r>
              <a:rPr lang="ru-RU" dirty="0" smtClean="0">
                <a:effectLst>
                  <a:outerShdw blurRad="38100" dist="38100" dir="2700000" algn="tl">
                    <a:srgbClr val="000000">
                      <a:alpha val="43137"/>
                    </a:srgbClr>
                  </a:outerShdw>
                </a:effectLst>
                <a:latin typeface="Times New Roman" pitchFamily="18" charset="0"/>
                <a:cs typeface="Times New Roman" pitchFamily="18" charset="0"/>
              </a:rPr>
              <a:t>народа». </a:t>
            </a:r>
            <a:endParaRPr lang="ru-RU"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26626" name="Picture 2" descr="C:\Users\User-ChZ\Desktop\Автономия\Антон_Амур-Санан.jpg"/>
          <p:cNvPicPr>
            <a:picLocks noChangeAspect="1" noChangeArrowheads="1"/>
          </p:cNvPicPr>
          <p:nvPr/>
        </p:nvPicPr>
        <p:blipFill>
          <a:blip r:embed="rId2" cstate="print"/>
          <a:srcRect/>
          <a:stretch>
            <a:fillRect/>
          </a:stretch>
        </p:blipFill>
        <p:spPr bwMode="auto">
          <a:xfrm>
            <a:off x="142844" y="214290"/>
            <a:ext cx="2357454" cy="3394734"/>
          </a:xfrm>
          <a:prstGeom prst="rect">
            <a:avLst/>
          </a:prstGeom>
          <a:noFill/>
        </p:spPr>
      </p:pic>
    </p:spTree>
  </p:cSld>
  <p:clrMapOvr>
    <a:masterClrMapping/>
  </p:clrMapOvr>
  <p:transition>
    <p:pull di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25601" name="Рисунок 0" descr="К.Р.-Герценберг-768x1071.jpg"/>
          <p:cNvPicPr>
            <a:picLocks noChangeAspect="1" noChangeArrowheads="1"/>
          </p:cNvPicPr>
          <p:nvPr/>
        </p:nvPicPr>
        <p:blipFill>
          <a:blip r:embed="rId2" cstate="print"/>
          <a:srcRect/>
          <a:stretch>
            <a:fillRect/>
          </a:stretch>
        </p:blipFill>
        <p:spPr bwMode="auto">
          <a:xfrm>
            <a:off x="214282" y="214290"/>
            <a:ext cx="2500330" cy="3529279"/>
          </a:xfrm>
          <a:prstGeom prst="rect">
            <a:avLst/>
          </a:prstGeom>
          <a:noFill/>
        </p:spPr>
      </p:pic>
      <p:sp>
        <p:nvSpPr>
          <p:cNvPr id="25603" name="Rectangle 3"/>
          <p:cNvSpPr>
            <a:spLocks noChangeArrowheads="1"/>
          </p:cNvSpPr>
          <p:nvPr/>
        </p:nvSpPr>
        <p:spPr bwMode="auto">
          <a:xfrm>
            <a:off x="2928926" y="148471"/>
            <a:ext cx="6000792" cy="67095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539750" algn="ctr" defTabSz="914400" rtl="0" eaLnBrk="1" fontAlgn="base" latinLnBrk="0" hangingPunct="1">
              <a:lnSpc>
                <a:spcPct val="100000"/>
              </a:lnSpc>
              <a:spcBef>
                <a:spcPct val="0"/>
              </a:spcBef>
              <a:spcAft>
                <a:spcPct val="0"/>
              </a:spcAft>
              <a:buClrTx/>
              <a:buSzTx/>
              <a:buFontTx/>
              <a:buNone/>
              <a:tabLst/>
            </a:pPr>
            <a:r>
              <a:rPr kumimoji="0" lang="ru-RU" b="1" i="0" strike="noStrike" cap="none" normalizeH="0" baseline="0" dirty="0" err="1"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Герценберг</a:t>
            </a:r>
            <a:r>
              <a:rPr kumimoji="0" lang="ru-RU" b="1" i="0"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Константин Рудольфович </a:t>
            </a:r>
          </a:p>
          <a:p>
            <a:pPr marL="0" marR="0" lvl="0" indent="539750" algn="ctr" defTabSz="914400" rtl="0" eaLnBrk="1" fontAlgn="base" latinLnBrk="0" hangingPunct="1">
              <a:lnSpc>
                <a:spcPct val="100000"/>
              </a:lnSpc>
              <a:spcBef>
                <a:spcPct val="0"/>
              </a:spcBef>
              <a:spcAft>
                <a:spcPct val="0"/>
              </a:spcAft>
              <a:buClrTx/>
              <a:buSzTx/>
              <a:buFontTx/>
              <a:buNone/>
              <a:tabLst/>
            </a:pPr>
            <a:endParaRPr kumimoji="0" lang="ru-RU" b="1" i="0"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endParaRPr>
          </a:p>
          <a:p>
            <a:pPr marL="0" marR="0" lvl="0" indent="539750" algn="ctr" defTabSz="914400" rtl="0" eaLnBrk="1" fontAlgn="base" latinLnBrk="0" hangingPunct="1">
              <a:lnSpc>
                <a:spcPct val="100000"/>
              </a:lnSpc>
              <a:spcBef>
                <a:spcPct val="0"/>
              </a:spcBef>
              <a:spcAft>
                <a:spcPct val="0"/>
              </a:spcAft>
              <a:buClrTx/>
              <a:buSzTx/>
              <a:buFontTx/>
              <a:buNone/>
              <a:tabLst/>
            </a:pPr>
            <a:r>
              <a:rPr kumimoji="0" lang="ru-RU" b="1" i="0"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(1880 - 1951)</a:t>
            </a:r>
          </a:p>
          <a:p>
            <a:pPr marL="0" marR="0" lvl="0" indent="539750" algn="ctr" defTabSz="914400" rtl="0" eaLnBrk="1" fontAlgn="base" latinLnBrk="0" hangingPunct="1">
              <a:lnSpc>
                <a:spcPct val="100000"/>
              </a:lnSpc>
              <a:spcBef>
                <a:spcPct val="0"/>
              </a:spcBef>
              <a:spcAft>
                <a:spcPct val="0"/>
              </a:spcAft>
              <a:buClrTx/>
              <a:buSzTx/>
              <a:buFontTx/>
              <a:buNone/>
              <a:tabLst/>
            </a:pPr>
            <a:endParaRPr kumimoji="0" lang="ru-RU" i="0"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marL="0" marR="0" lvl="0" indent="539750" algn="just" defTabSz="914400" rtl="0" eaLnBrk="0" fontAlgn="base" latinLnBrk="0" hangingPunct="0">
              <a:lnSpc>
                <a:spcPct val="100000"/>
              </a:lnSpc>
              <a:spcBef>
                <a:spcPct val="0"/>
              </a:spcBef>
              <a:spcAft>
                <a:spcPct val="0"/>
              </a:spcAft>
              <a:buClrTx/>
              <a:buSzTx/>
              <a:buFontTx/>
              <a:buNone/>
              <a:tabLst/>
            </a:pPr>
            <a:r>
              <a:rPr kumimoji="0" lang="ru-RU"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Родился в 1888 г. в Полтавской губернии около г. Кременчуга. В 1907 г. окончил </a:t>
            </a:r>
            <a:r>
              <a:rPr kumimoji="0" lang="ru-RU" i="0" u="none" strike="noStrike" cap="none" normalizeH="0" baseline="0" dirty="0" err="1"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Либавское</a:t>
            </a:r>
            <a:r>
              <a:rPr kumimoji="0" lang="ru-RU"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военное училище, затем в 1914 г. электромеханические курсы в Париже. Член РСДРП с 1905 г. </a:t>
            </a:r>
            <a:endParaRPr kumimoji="0" lang="ru-RU"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marL="0" marR="0" lvl="0" indent="539750" algn="just" defTabSz="914400" rtl="0" eaLnBrk="0" fontAlgn="base" latinLnBrk="0" hangingPunct="0">
              <a:lnSpc>
                <a:spcPct val="100000"/>
              </a:lnSpc>
              <a:spcBef>
                <a:spcPct val="0"/>
              </a:spcBef>
              <a:spcAft>
                <a:spcPct val="0"/>
              </a:spcAft>
              <a:buClrTx/>
              <a:buSzTx/>
              <a:buFontTx/>
              <a:buNone/>
              <a:tabLst/>
            </a:pPr>
            <a:r>
              <a:rPr kumimoji="0" lang="ru-RU"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Участник революции 1905 - 1907 гг. в Риге, политкаторжанин в 1907 - 1913 гг., в 1913 - 1917 гг. - в эмиграции в Париже. В 1917 - 1918 гг. - слесарь Петроградского завода «Русский </a:t>
            </a:r>
            <a:r>
              <a:rPr kumimoji="0" lang="ru-RU" i="0" u="none" strike="noStrike" cap="none" normalizeH="0" baseline="0" dirty="0" err="1"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Рено</a:t>
            </a:r>
            <a:r>
              <a:rPr kumimoji="0" lang="ru-RU"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в 1918 - 1919 гг. - зам. зав. информационным отделом </a:t>
            </a:r>
            <a:r>
              <a:rPr kumimoji="0" lang="ru-RU" i="0" u="none" strike="noStrike" cap="none" normalizeH="0" baseline="0" dirty="0" err="1"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Наркомнаца</a:t>
            </a:r>
            <a:r>
              <a:rPr kumimoji="0" lang="ru-RU"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в.г. Москве, в 1919 - 1920 гг. - представитель ВЦИК в Калмыцкой автономной области, в 1920 - 1921 гг. - зав. </a:t>
            </a:r>
            <a:r>
              <a:rPr kumimoji="0" lang="ru-RU" i="0" u="none" strike="noStrike" cap="none" normalizeH="0" baseline="0" dirty="0" err="1"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нац</a:t>
            </a:r>
            <a:r>
              <a:rPr kumimoji="0" lang="ru-RU"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отделом Иркутского </a:t>
            </a:r>
            <a:r>
              <a:rPr kumimoji="0" lang="ru-RU" i="0" u="none" strike="noStrike" cap="none" normalizeH="0" baseline="0" dirty="0" err="1"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губкома</a:t>
            </a:r>
            <a:r>
              <a:rPr kumimoji="0" lang="ru-RU"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РКП(б), в 1921 - 1922 гг. - секретарь Якутского ревтрибунала. Март-декабрь 1923 г. - секретарь Якутского обкома РКП(б). В 1924 - 1926 гг. - инспектор, затем </a:t>
            </a:r>
            <a:r>
              <a:rPr kumimoji="0" lang="ru-RU" i="0" u="none" strike="noStrike" cap="none" normalizeH="0" baseline="0" dirty="0" err="1"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уполторгпреда</a:t>
            </a:r>
            <a:r>
              <a:rPr kumimoji="0" lang="ru-RU"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Наркомата </a:t>
            </a:r>
            <a:r>
              <a:rPr kumimoji="0" lang="ru-RU" i="0" u="none" strike="noStrike" cap="none" normalizeH="0" baseline="0" dirty="0" err="1"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Внешторга</a:t>
            </a:r>
            <a:r>
              <a:rPr kumimoji="0" lang="ru-RU"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в 1926 - 1930 гг. - помощник секретаря ЦК ВКП(б), в 1930 - 1939 гг. - заместитель заведующего отделом ЦК ВКП(б), в 1939 - 1948 гг. - управляющий </a:t>
            </a:r>
            <a:r>
              <a:rPr kumimoji="0" lang="ru-RU" i="0" u="none" strike="noStrike" cap="none" normalizeH="0" baseline="0" dirty="0" err="1"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Торгбанком</a:t>
            </a:r>
            <a:r>
              <a:rPr kumimoji="0" lang="ru-RU"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СССР. Персональный пенсионер союзного значения. </a:t>
            </a:r>
            <a:endParaRPr kumimoji="0" lang="ru-RU"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marL="0" marR="0" lvl="0" indent="539750" algn="l" defTabSz="914400" rtl="0" eaLnBrk="0" fontAlgn="base" latinLnBrk="0" hangingPunct="0">
              <a:lnSpc>
                <a:spcPct val="100000"/>
              </a:lnSpc>
              <a:spcBef>
                <a:spcPct val="0"/>
              </a:spcBef>
              <a:spcAft>
                <a:spcPct val="0"/>
              </a:spcAft>
              <a:buClrTx/>
              <a:buSzTx/>
              <a:buFontTx/>
              <a:buNone/>
              <a:tabLst/>
            </a:pP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ransition>
    <p:pull di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it-delya\Общая\Для Саглары Анатольевны\Мещеряков\IMG.jpg"/>
          <p:cNvPicPr>
            <a:picLocks noChangeAspect="1" noChangeArrowheads="1"/>
          </p:cNvPicPr>
          <p:nvPr/>
        </p:nvPicPr>
        <p:blipFill>
          <a:blip r:embed="rId2" cstate="print"/>
          <a:srcRect/>
          <a:stretch>
            <a:fillRect/>
          </a:stretch>
        </p:blipFill>
        <p:spPr bwMode="auto">
          <a:xfrm>
            <a:off x="214282" y="214290"/>
            <a:ext cx="2500330" cy="3444852"/>
          </a:xfrm>
          <a:prstGeom prst="rect">
            <a:avLst/>
          </a:prstGeom>
          <a:noFill/>
        </p:spPr>
      </p:pic>
      <p:sp>
        <p:nvSpPr>
          <p:cNvPr id="4" name="Прямоугольник 3"/>
          <p:cNvSpPr/>
          <p:nvPr/>
        </p:nvSpPr>
        <p:spPr>
          <a:xfrm>
            <a:off x="4214810" y="214290"/>
            <a:ext cx="3663119" cy="369332"/>
          </a:xfrm>
          <a:prstGeom prst="rect">
            <a:avLst/>
          </a:prstGeom>
        </p:spPr>
        <p:txBody>
          <a:bodyPr wrap="none">
            <a:spAutoFit/>
          </a:bodyPr>
          <a:lstStyle/>
          <a:p>
            <a:r>
              <a:rPr lang="ru-RU" b="1" dirty="0" smtClean="0">
                <a:effectLst>
                  <a:outerShdw blurRad="38100" dist="38100" dir="2700000" algn="tl">
                    <a:srgbClr val="000000">
                      <a:alpha val="43137"/>
                    </a:srgbClr>
                  </a:outerShdw>
                </a:effectLst>
                <a:latin typeface="Times New Roman" pitchFamily="18" charset="0"/>
                <a:cs typeface="Times New Roman" pitchFamily="18" charset="0"/>
              </a:rPr>
              <a:t>Андрей Григорьевич Мещеряков</a:t>
            </a:r>
            <a:endParaRPr lang="ru-RU"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 name="Прямоугольник 4"/>
          <p:cNvSpPr/>
          <p:nvPr/>
        </p:nvSpPr>
        <p:spPr>
          <a:xfrm>
            <a:off x="2928926" y="671691"/>
            <a:ext cx="6072230" cy="6186309"/>
          </a:xfrm>
          <a:prstGeom prst="rect">
            <a:avLst/>
          </a:prstGeom>
        </p:spPr>
        <p:txBody>
          <a:bodyPr wrap="square">
            <a:spAutoFit/>
          </a:bodyPr>
          <a:lstStyle/>
          <a:p>
            <a:pPr indent="531813" algn="just"/>
            <a:r>
              <a:rPr lang="ru-RU" dirty="0" smtClean="0">
                <a:effectLst>
                  <a:outerShdw blurRad="38100" dist="38100" dir="2700000" algn="tl">
                    <a:srgbClr val="000000">
                      <a:alpha val="43137"/>
                    </a:srgbClr>
                  </a:outerShdw>
                </a:effectLst>
                <a:latin typeface="Times New Roman" pitchFamily="18" charset="0"/>
                <a:cs typeface="Times New Roman" pitchFamily="18" charset="0"/>
              </a:rPr>
              <a:t>Андрей Григорьевич Мещеряков родился в 1882 году в Калмыкии, в семье медицинского фельдшера, заведовавшего больницей </a:t>
            </a:r>
            <a:r>
              <a:rPr lang="ru-RU" dirty="0" err="1" smtClean="0">
                <a:effectLst>
                  <a:outerShdw blurRad="38100" dist="38100" dir="2700000" algn="tl">
                    <a:srgbClr val="000000">
                      <a:alpha val="43137"/>
                    </a:srgbClr>
                  </a:outerShdw>
                </a:effectLst>
                <a:latin typeface="Times New Roman" pitchFamily="18" charset="0"/>
                <a:cs typeface="Times New Roman" pitchFamily="18" charset="0"/>
              </a:rPr>
              <a:t>Яндыко-Мочажного</a:t>
            </a:r>
            <a:r>
              <a:rPr lang="ru-RU" dirty="0" smtClean="0">
                <a:effectLst>
                  <a:outerShdw blurRad="38100" dist="38100" dir="2700000" algn="tl">
                    <a:srgbClr val="000000">
                      <a:alpha val="43137"/>
                    </a:srgbClr>
                  </a:outerShdw>
                </a:effectLst>
                <a:latin typeface="Times New Roman" pitchFamily="18" charset="0"/>
                <a:cs typeface="Times New Roman" pitchFamily="18" charset="0"/>
              </a:rPr>
              <a:t> улуса.</a:t>
            </a:r>
            <a:br>
              <a:rPr lang="ru-RU" dirty="0" smtClean="0">
                <a:effectLst>
                  <a:outerShdw blurRad="38100" dist="38100" dir="2700000" algn="tl">
                    <a:srgbClr val="000000">
                      <a:alpha val="43137"/>
                    </a:srgbClr>
                  </a:outerShdw>
                </a:effectLst>
                <a:latin typeface="Times New Roman" pitchFamily="18" charset="0"/>
                <a:cs typeface="Times New Roman" pitchFamily="18" charset="0"/>
              </a:rPr>
            </a:br>
            <a:r>
              <a:rPr lang="ru-RU" dirty="0" smtClean="0">
                <a:effectLst>
                  <a:outerShdw blurRad="38100" dist="38100" dir="2700000" algn="tl">
                    <a:srgbClr val="000000">
                      <a:alpha val="43137"/>
                    </a:srgbClr>
                  </a:outerShdw>
                </a:effectLst>
                <a:latin typeface="Times New Roman" pitchFamily="18" charset="0"/>
                <a:cs typeface="Times New Roman" pitchFamily="18" charset="0"/>
              </a:rPr>
              <a:t>             С первых дней Октябрьской революции тов. Мещеряков А. Г. принимает активное участие в установлении и упрочении Советской власти в Калмыкии.</a:t>
            </a:r>
          </a:p>
          <a:p>
            <a:pPr indent="531813" algn="just"/>
            <a:r>
              <a:rPr lang="ru-RU" dirty="0" smtClean="0">
                <a:effectLst>
                  <a:outerShdw blurRad="38100" dist="38100" dir="2700000" algn="tl">
                    <a:srgbClr val="000000">
                      <a:alpha val="43137"/>
                    </a:srgbClr>
                  </a:outerShdw>
                </a:effectLst>
                <a:latin typeface="Times New Roman" pitchFamily="18" charset="0"/>
                <a:cs typeface="Times New Roman" pitchFamily="18" charset="0"/>
              </a:rPr>
              <a:t>В 1917 - 1918 годах работал на выборной должности членом президиума </a:t>
            </a:r>
            <a:r>
              <a:rPr lang="ru-RU" dirty="0" err="1" smtClean="0">
                <a:effectLst>
                  <a:outerShdw blurRad="38100" dist="38100" dir="2700000" algn="tl">
                    <a:srgbClr val="000000">
                      <a:alpha val="43137"/>
                    </a:srgbClr>
                  </a:outerShdw>
                </a:effectLst>
                <a:latin typeface="Times New Roman" pitchFamily="18" charset="0"/>
                <a:cs typeface="Times New Roman" pitchFamily="18" charset="0"/>
              </a:rPr>
              <a:t>Яндыко-Мочажного</a:t>
            </a:r>
            <a:r>
              <a:rPr lang="ru-RU" dirty="0" smtClean="0">
                <a:effectLst>
                  <a:outerShdw blurRad="38100" dist="38100" dir="2700000" algn="tl">
                    <a:srgbClr val="000000">
                      <a:alpha val="43137"/>
                    </a:srgbClr>
                  </a:outerShdw>
                </a:effectLst>
                <a:latin typeface="Times New Roman" pitchFamily="18" charset="0"/>
                <a:cs typeface="Times New Roman" pitchFamily="18" charset="0"/>
              </a:rPr>
              <a:t> улусного исполнительного комитета. С августа 1918 года по апрель 1919 года он - заведующий Калмыцким отделом при </a:t>
            </a:r>
            <a:r>
              <a:rPr lang="ru-RU" dirty="0" err="1" smtClean="0">
                <a:effectLst>
                  <a:outerShdw blurRad="38100" dist="38100" dir="2700000" algn="tl">
                    <a:srgbClr val="000000">
                      <a:alpha val="43137"/>
                    </a:srgbClr>
                  </a:outerShdw>
                </a:effectLst>
                <a:latin typeface="Times New Roman" pitchFamily="18" charset="0"/>
                <a:cs typeface="Times New Roman" pitchFamily="18" charset="0"/>
              </a:rPr>
              <a:t>Наркомнаце</a:t>
            </a:r>
            <a:r>
              <a:rPr lang="ru-RU" dirty="0" smtClean="0">
                <a:effectLst>
                  <a:outerShdw blurRad="38100" dist="38100" dir="2700000" algn="tl">
                    <a:srgbClr val="000000">
                      <a:alpha val="43137"/>
                    </a:srgbClr>
                  </a:outerShdw>
                </a:effectLst>
                <a:latin typeface="Times New Roman" pitchFamily="18" charset="0"/>
                <a:cs typeface="Times New Roman" pitchFamily="18" charset="0"/>
              </a:rPr>
              <a:t>. В 1919 - 1921 годах - член </a:t>
            </a:r>
            <a:r>
              <a:rPr lang="ru-RU" dirty="0" err="1" smtClean="0">
                <a:effectLst>
                  <a:outerShdw blurRad="38100" dist="38100" dir="2700000" algn="tl">
                    <a:srgbClr val="000000">
                      <a:alpha val="43137"/>
                    </a:srgbClr>
                  </a:outerShdw>
                </a:effectLst>
                <a:latin typeface="Times New Roman" pitchFamily="18" charset="0"/>
                <a:cs typeface="Times New Roman" pitchFamily="18" charset="0"/>
              </a:rPr>
              <a:t>ЦИКа</a:t>
            </a:r>
            <a:r>
              <a:rPr lang="ru-RU"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dirty="0" err="1" smtClean="0">
                <a:effectLst>
                  <a:outerShdw blurRad="38100" dist="38100" dir="2700000" algn="tl">
                    <a:srgbClr val="000000">
                      <a:alpha val="43137"/>
                    </a:srgbClr>
                  </a:outerShdw>
                </a:effectLst>
                <a:latin typeface="Times New Roman" pitchFamily="18" charset="0"/>
                <a:cs typeface="Times New Roman" pitchFamily="18" charset="0"/>
              </a:rPr>
              <a:t>Калмобласти</a:t>
            </a:r>
            <a:r>
              <a:rPr lang="ru-RU" dirty="0" smtClean="0">
                <a:effectLst>
                  <a:outerShdw blurRad="38100" dist="38100" dir="2700000" algn="tl">
                    <a:srgbClr val="000000">
                      <a:alpha val="43137"/>
                    </a:srgbClr>
                  </a:outerShdw>
                </a:effectLst>
                <a:latin typeface="Times New Roman" pitchFamily="18" charset="0"/>
                <a:cs typeface="Times New Roman" pitchFamily="18" charset="0"/>
              </a:rPr>
              <a:t>.</a:t>
            </a:r>
          </a:p>
          <a:p>
            <a:pPr indent="531813" algn="just"/>
            <a:r>
              <a:rPr lang="ru-RU" dirty="0" smtClean="0">
                <a:effectLst>
                  <a:outerShdw blurRad="38100" dist="38100" dir="2700000" algn="tl">
                    <a:srgbClr val="000000">
                      <a:alpha val="43137"/>
                    </a:srgbClr>
                  </a:outerShdw>
                </a:effectLst>
                <a:latin typeface="Times New Roman" pitchFamily="18" charset="0"/>
                <a:cs typeface="Times New Roman" pitchFamily="18" charset="0"/>
              </a:rPr>
              <a:t>С ноября 1921 года по январь 1923 года - член исполкома </a:t>
            </a:r>
            <a:r>
              <a:rPr lang="ru-RU" dirty="0" err="1" smtClean="0">
                <a:effectLst>
                  <a:outerShdw blurRad="38100" dist="38100" dir="2700000" algn="tl">
                    <a:srgbClr val="000000">
                      <a:alpha val="43137"/>
                    </a:srgbClr>
                  </a:outerShdw>
                </a:effectLst>
                <a:latin typeface="Times New Roman" pitchFamily="18" charset="0"/>
                <a:cs typeface="Times New Roman" pitchFamily="18" charset="0"/>
              </a:rPr>
              <a:t>Яндыко-Мочажного</a:t>
            </a:r>
            <a:r>
              <a:rPr lang="ru-RU" dirty="0" smtClean="0">
                <a:effectLst>
                  <a:outerShdw blurRad="38100" dist="38100" dir="2700000" algn="tl">
                    <a:srgbClr val="000000">
                      <a:alpha val="43137"/>
                    </a:srgbClr>
                  </a:outerShdw>
                </a:effectLst>
                <a:latin typeface="Times New Roman" pitchFamily="18" charset="0"/>
                <a:cs typeface="Times New Roman" pitchFamily="18" charset="0"/>
              </a:rPr>
              <a:t> улуса.</a:t>
            </a:r>
            <a:br>
              <a:rPr lang="ru-RU" dirty="0" smtClean="0">
                <a:effectLst>
                  <a:outerShdw blurRad="38100" dist="38100" dir="2700000" algn="tl">
                    <a:srgbClr val="000000">
                      <a:alpha val="43137"/>
                    </a:srgbClr>
                  </a:outerShdw>
                </a:effectLst>
                <a:latin typeface="Times New Roman" pitchFamily="18" charset="0"/>
                <a:cs typeface="Times New Roman" pitchFamily="18" charset="0"/>
              </a:rPr>
            </a:br>
            <a:r>
              <a:rPr lang="ru-RU" dirty="0" smtClean="0">
                <a:effectLst>
                  <a:outerShdw blurRad="38100" dist="38100" dir="2700000" algn="tl">
                    <a:srgbClr val="000000">
                      <a:alpha val="43137"/>
                    </a:srgbClr>
                  </a:outerShdw>
                </a:effectLst>
                <a:latin typeface="Times New Roman" pitchFamily="18" charset="0"/>
                <a:cs typeface="Times New Roman" pitchFamily="18" charset="0"/>
              </a:rPr>
              <a:t>              В 1923 - 1929 годах - заместитель председателя правления Калмыцкого </a:t>
            </a:r>
            <a:r>
              <a:rPr lang="ru-RU" dirty="0" err="1" smtClean="0">
                <a:effectLst>
                  <a:outerShdw blurRad="38100" dist="38100" dir="2700000" algn="tl">
                    <a:srgbClr val="000000">
                      <a:alpha val="43137"/>
                    </a:srgbClr>
                  </a:outerShdw>
                </a:effectLst>
                <a:latin typeface="Times New Roman" pitchFamily="18" charset="0"/>
                <a:cs typeface="Times New Roman" pitchFamily="18" charset="0"/>
              </a:rPr>
              <a:t>рыбтреста</a:t>
            </a:r>
            <a:r>
              <a:rPr lang="ru-RU" dirty="0" smtClean="0">
                <a:effectLst>
                  <a:outerShdw blurRad="38100" dist="38100" dir="2700000" algn="tl">
                    <a:srgbClr val="000000">
                      <a:alpha val="43137"/>
                    </a:srgbClr>
                  </a:outerShdw>
                </a:effectLst>
                <a:latin typeface="Times New Roman" pitchFamily="18" charset="0"/>
                <a:cs typeface="Times New Roman" pitchFamily="18" charset="0"/>
              </a:rPr>
              <a:t>.</a:t>
            </a:r>
          </a:p>
          <a:p>
            <a:pPr indent="531813" algn="just"/>
            <a:r>
              <a:rPr lang="ru-RU" dirty="0" smtClean="0">
                <a:effectLst>
                  <a:outerShdw blurRad="38100" dist="38100" dir="2700000" algn="tl">
                    <a:srgbClr val="000000">
                      <a:alpha val="43137"/>
                    </a:srgbClr>
                  </a:outerShdw>
                </a:effectLst>
                <a:latin typeface="Times New Roman" pitchFamily="18" charset="0"/>
                <a:cs typeface="Times New Roman" pitchFamily="18" charset="0"/>
              </a:rPr>
              <a:t>После этого, потеряв зрение, он перешел на пенсию.</a:t>
            </a:r>
          </a:p>
          <a:p>
            <a:pPr indent="531813" algn="just"/>
            <a:r>
              <a:rPr lang="ru-RU" dirty="0" smtClean="0">
                <a:effectLst>
                  <a:outerShdw blurRad="38100" dist="38100" dir="2700000" algn="tl">
                    <a:srgbClr val="000000">
                      <a:alpha val="43137"/>
                    </a:srgbClr>
                  </a:outerShdw>
                </a:effectLst>
                <a:latin typeface="Times New Roman" pitchFamily="18" charset="0"/>
                <a:cs typeface="Times New Roman" pitchFamily="18" charset="0"/>
              </a:rPr>
              <a:t>В начале февраля 1919 года А. Г. Мещеряков, работая заведующим Калмыцким отделом при Народном Комиссариате Национальностей, был на приеме у председателя Совета Народных Комиссаров В. И. Ленина, которому доложил о тогдашнем тяжелом положении в Калмыкии.</a:t>
            </a:r>
            <a:endParaRPr lang="ru-RU" dirty="0"/>
          </a:p>
        </p:txBody>
      </p:sp>
    </p:spTree>
  </p:cSld>
  <p:clrMapOvr>
    <a:masterClrMapping/>
  </p:clrMapOvr>
  <p:transition>
    <p:pull di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User-ChZ\Desktop\Автономия\хроника.jpg"/>
          <p:cNvPicPr>
            <a:picLocks noChangeAspect="1" noChangeArrowheads="1"/>
          </p:cNvPicPr>
          <p:nvPr/>
        </p:nvPicPr>
        <p:blipFill>
          <a:blip r:embed="rId2" cstate="print"/>
          <a:srcRect/>
          <a:stretch>
            <a:fillRect/>
          </a:stretch>
        </p:blipFill>
        <p:spPr bwMode="auto">
          <a:xfrm>
            <a:off x="142844" y="142852"/>
            <a:ext cx="4597153" cy="6500858"/>
          </a:xfrm>
          <a:prstGeom prst="rect">
            <a:avLst/>
          </a:prstGeom>
          <a:noFill/>
        </p:spPr>
      </p:pic>
      <p:sp>
        <p:nvSpPr>
          <p:cNvPr id="2053"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46082" name="Picture 2" descr="https://buklit.ru/covers/51169.jpg"/>
          <p:cNvPicPr>
            <a:picLocks noChangeAspect="1" noChangeArrowheads="1"/>
          </p:cNvPicPr>
          <p:nvPr/>
        </p:nvPicPr>
        <p:blipFill>
          <a:blip r:embed="rId3"/>
          <a:srcRect/>
          <a:stretch>
            <a:fillRect/>
          </a:stretch>
        </p:blipFill>
        <p:spPr bwMode="auto">
          <a:xfrm>
            <a:off x="5214942" y="142852"/>
            <a:ext cx="3429024" cy="4770378"/>
          </a:xfrm>
          <a:prstGeom prst="rect">
            <a:avLst/>
          </a:prstGeom>
          <a:noFill/>
        </p:spPr>
      </p:pic>
      <p:sp>
        <p:nvSpPr>
          <p:cNvPr id="2" name="Прямоугольник 1"/>
          <p:cNvSpPr/>
          <p:nvPr/>
        </p:nvSpPr>
        <p:spPr>
          <a:xfrm>
            <a:off x="4860032" y="5733256"/>
            <a:ext cx="4032448" cy="954107"/>
          </a:xfrm>
          <a:prstGeom prst="rect">
            <a:avLst/>
          </a:prstGeom>
        </p:spPr>
        <p:txBody>
          <a:bodyPr wrap="square">
            <a:spAutoFit/>
          </a:bodyPr>
          <a:lstStyle/>
          <a:p>
            <a:pPr algn="ctr"/>
            <a:r>
              <a:rPr lang="ru-RU" sz="1400" dirty="0">
                <a:effectLst>
                  <a:outerShdw blurRad="38100" dist="38100" dir="2700000" algn="tl">
                    <a:srgbClr val="000000">
                      <a:alpha val="43137"/>
                    </a:srgbClr>
                  </a:outerShdw>
                </a:effectLst>
                <a:latin typeface="Times New Roman" pitchFamily="18" charset="0"/>
                <a:cs typeface="Times New Roman" pitchFamily="18" charset="0"/>
              </a:rPr>
              <a:t>О событиях предшествующих Съезду рассказывается в главах романа – «О подпольщиках», «За что гибли», «I-</a:t>
            </a:r>
            <a:r>
              <a:rPr lang="ru-RU" sz="1400" dirty="0" err="1">
                <a:effectLst>
                  <a:outerShdw blurRad="38100" dist="38100" dir="2700000" algn="tl">
                    <a:srgbClr val="000000">
                      <a:alpha val="43137"/>
                    </a:srgbClr>
                  </a:outerShdw>
                </a:effectLst>
                <a:latin typeface="Times New Roman" pitchFamily="18" charset="0"/>
                <a:cs typeface="Times New Roman" pitchFamily="18" charset="0"/>
              </a:rPr>
              <a:t>ый</a:t>
            </a:r>
            <a:r>
              <a:rPr lang="ru-RU" sz="1400" dirty="0">
                <a:effectLst>
                  <a:outerShdw blurRad="38100" dist="38100" dir="2700000" algn="tl">
                    <a:srgbClr val="000000">
                      <a:alpha val="43137"/>
                    </a:srgbClr>
                  </a:outerShdw>
                </a:effectLst>
                <a:latin typeface="Times New Roman" pitchFamily="18" charset="0"/>
                <a:cs typeface="Times New Roman" pitchFamily="18" charset="0"/>
              </a:rPr>
              <a:t> </a:t>
            </a:r>
            <a:r>
              <a:rPr lang="ru-RU" sz="1400" dirty="0" err="1">
                <a:effectLst>
                  <a:outerShdw blurRad="38100" dist="38100" dir="2700000" algn="tl">
                    <a:srgbClr val="000000">
                      <a:alpha val="43137"/>
                    </a:srgbClr>
                  </a:outerShdw>
                </a:effectLst>
                <a:latin typeface="Times New Roman" pitchFamily="18" charset="0"/>
                <a:cs typeface="Times New Roman" pitchFamily="18" charset="0"/>
              </a:rPr>
              <a:t>Общекалмыцкий</a:t>
            </a:r>
            <a:r>
              <a:rPr lang="ru-RU" sz="1400" dirty="0">
                <a:effectLst>
                  <a:outerShdw blurRad="38100" dist="38100" dir="2700000" algn="tl">
                    <a:srgbClr val="000000">
                      <a:alpha val="43137"/>
                    </a:srgbClr>
                  </a:outerShdw>
                </a:effectLst>
                <a:latin typeface="Times New Roman" pitchFamily="18" charset="0"/>
                <a:cs typeface="Times New Roman" pitchFamily="18" charset="0"/>
              </a:rPr>
              <a:t> Съезд Советов».</a:t>
            </a:r>
            <a:endParaRPr lang="ru-RU" sz="1400" dirty="0"/>
          </a:p>
        </p:txBody>
      </p:sp>
      <p:sp>
        <p:nvSpPr>
          <p:cNvPr id="3" name="TextBox 2"/>
          <p:cNvSpPr txBox="1"/>
          <p:nvPr/>
        </p:nvSpPr>
        <p:spPr>
          <a:xfrm>
            <a:off x="4860032" y="4994592"/>
            <a:ext cx="4032448" cy="738664"/>
          </a:xfrm>
          <a:prstGeom prst="rect">
            <a:avLst/>
          </a:prstGeom>
          <a:noFill/>
        </p:spPr>
        <p:txBody>
          <a:bodyPr wrap="square" rtlCol="0">
            <a:spAutoFit/>
          </a:bodyPr>
          <a:lstStyle/>
          <a:p>
            <a:pPr indent="446088" algn="just"/>
            <a:r>
              <a:rPr lang="ru-RU" sz="1400" b="1" dirty="0" smtClean="0">
                <a:latin typeface="Times New Roman" pitchFamily="18" charset="0"/>
                <a:cs typeface="Times New Roman" pitchFamily="18" charset="0"/>
              </a:rPr>
              <a:t>Амур-</a:t>
            </a:r>
            <a:r>
              <a:rPr lang="ru-RU" sz="1400" b="1" dirty="0" err="1" smtClean="0">
                <a:latin typeface="Times New Roman" pitchFamily="18" charset="0"/>
                <a:cs typeface="Times New Roman" pitchFamily="18" charset="0"/>
              </a:rPr>
              <a:t>Санан</a:t>
            </a:r>
            <a:r>
              <a:rPr lang="ru-RU" sz="1400" b="1" dirty="0" smtClean="0">
                <a:latin typeface="Times New Roman" pitchFamily="18" charset="0"/>
                <a:cs typeface="Times New Roman" pitchFamily="18" charset="0"/>
              </a:rPr>
              <a:t>, Антон. </a:t>
            </a:r>
            <a:r>
              <a:rPr lang="ru-RU" sz="1400" b="1" dirty="0" err="1" smtClean="0">
                <a:latin typeface="Times New Roman" pitchFamily="18" charset="0"/>
                <a:cs typeface="Times New Roman" pitchFamily="18" charset="0"/>
              </a:rPr>
              <a:t>Мудрешкин</a:t>
            </a:r>
            <a:r>
              <a:rPr lang="ru-RU" sz="1400" b="1" dirty="0" smtClean="0">
                <a:latin typeface="Times New Roman" pitchFamily="18" charset="0"/>
                <a:cs typeface="Times New Roman" pitchFamily="18" charset="0"/>
              </a:rPr>
              <a:t> сын: роман-хроника, повести / Антон Амур-</a:t>
            </a:r>
            <a:r>
              <a:rPr lang="ru-RU" sz="1400" b="1" dirty="0" err="1" smtClean="0">
                <a:latin typeface="Times New Roman" pitchFamily="18" charset="0"/>
                <a:cs typeface="Times New Roman" pitchFamily="18" charset="0"/>
              </a:rPr>
              <a:t>Санан</a:t>
            </a:r>
            <a:r>
              <a:rPr lang="ru-RU" sz="1400" b="1" dirty="0" smtClean="0">
                <a:latin typeface="Times New Roman" pitchFamily="18" charset="0"/>
                <a:cs typeface="Times New Roman" pitchFamily="18" charset="0"/>
              </a:rPr>
              <a:t>. – Элиста: </a:t>
            </a:r>
            <a:r>
              <a:rPr lang="ru-RU" sz="1400" b="1" dirty="0" err="1" smtClean="0">
                <a:latin typeface="Times New Roman" pitchFamily="18" charset="0"/>
                <a:cs typeface="Times New Roman" pitchFamily="18" charset="0"/>
              </a:rPr>
              <a:t>Калм</a:t>
            </a:r>
            <a:r>
              <a:rPr lang="ru-RU" sz="1400" b="1" dirty="0" smtClean="0">
                <a:latin typeface="Times New Roman" pitchFamily="18" charset="0"/>
                <a:cs typeface="Times New Roman" pitchFamily="18" charset="0"/>
              </a:rPr>
              <a:t>. кн. изд-во, 1987. – 368 с.</a:t>
            </a:r>
            <a:endParaRPr lang="ru-RU" sz="1400" b="1" dirty="0">
              <a:latin typeface="Times New Roman" pitchFamily="18" charset="0"/>
              <a:cs typeface="Times New Roman" pitchFamily="18" charset="0"/>
            </a:endParaRPr>
          </a:p>
        </p:txBody>
      </p:sp>
    </p:spTree>
  </p:cSld>
  <p:clrMapOvr>
    <a:masterClrMapping/>
  </p:clrMapOvr>
  <p:transition>
    <p:pull dir="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4"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22533" name="Рисунок 2" descr="0011.jpg"/>
          <p:cNvPicPr>
            <a:picLocks noChangeAspect="1" noChangeArrowheads="1"/>
          </p:cNvPicPr>
          <p:nvPr/>
        </p:nvPicPr>
        <p:blipFill>
          <a:blip r:embed="rId2" cstate="print"/>
          <a:srcRect/>
          <a:stretch>
            <a:fillRect/>
          </a:stretch>
        </p:blipFill>
        <p:spPr bwMode="auto">
          <a:xfrm>
            <a:off x="142844" y="214290"/>
            <a:ext cx="2214578" cy="3280456"/>
          </a:xfrm>
          <a:prstGeom prst="rect">
            <a:avLst/>
          </a:prstGeom>
          <a:noFill/>
        </p:spPr>
      </p:pic>
      <p:sp>
        <p:nvSpPr>
          <p:cNvPr id="22535" name="Rectangle 7"/>
          <p:cNvSpPr>
            <a:spLocks noChangeArrowheads="1"/>
          </p:cNvSpPr>
          <p:nvPr/>
        </p:nvSpPr>
        <p:spPr bwMode="auto">
          <a:xfrm>
            <a:off x="2428860" y="1"/>
            <a:ext cx="6715140" cy="678647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500" b="1"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Рокчинский Оле </a:t>
            </a:r>
            <a:r>
              <a:rPr kumimoji="0" lang="ru-RU" sz="1500" b="1" i="0" u="none" strike="noStrike" cap="none" normalizeH="0" baseline="0" dirty="0" err="1"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Лиджиевич</a:t>
            </a:r>
            <a:endParaRPr kumimoji="0" lang="ru-RU" sz="1500" b="1"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marR="0" lvl="0" indent="531813" algn="just" defTabSz="914400" rtl="0" eaLnBrk="0" fontAlgn="base" latinLnBrk="0" hangingPunct="0">
              <a:lnSpc>
                <a:spcPct val="100000"/>
              </a:lnSpc>
              <a:spcBef>
                <a:spcPct val="0"/>
              </a:spcBef>
              <a:spcAft>
                <a:spcPct val="0"/>
              </a:spcAft>
              <a:buClrTx/>
              <a:buSzTx/>
              <a:buFontTx/>
              <a:buNone/>
              <a:tabLst/>
            </a:pPr>
            <a:r>
              <a:rPr kumimoji="0" lang="ru-RU" sz="1500"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Родился в урочище Алцынхута (ныне пос. Заливной) Приозерного района Калмыцкой АССР, в семье калмыка бедняка, того самого бедняка, которого подверг жестокому истязанию </a:t>
            </a:r>
            <a:r>
              <a:rPr kumimoji="0" lang="ru-RU" sz="1500" b="0" i="0" u="none" strike="noStrike" cap="none" normalizeH="0" baseline="0" dirty="0" err="1"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зайсанг</a:t>
            </a:r>
            <a:r>
              <a:rPr kumimoji="0" lang="ru-RU" sz="1500"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a:t>
            </a:r>
            <a:r>
              <a:rPr kumimoji="0" lang="ru-RU" sz="1500" b="0" i="0" u="none" strike="noStrike" cap="none" normalizeH="0" baseline="0" dirty="0" err="1"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Арлуев</a:t>
            </a:r>
            <a:r>
              <a:rPr kumimoji="0" lang="ru-RU" sz="1500"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a:t>
            </a:r>
            <a:r>
              <a:rPr kumimoji="0" lang="ru-RU" sz="1500" b="0" i="0" u="none" strike="noStrike" cap="none" normalizeH="0" baseline="0" dirty="0" err="1"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Леджин</a:t>
            </a:r>
            <a:r>
              <a:rPr kumimoji="0" lang="ru-RU" sz="1500"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по ложному обвинению.</a:t>
            </a:r>
            <a:r>
              <a:rPr kumimoji="0" lang="ru-RU" sz="1500" b="0" i="0" u="none" strike="noStrike" cap="none" normalizeH="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В</a:t>
            </a:r>
            <a:r>
              <a:rPr kumimoji="0" lang="ru-RU" sz="1500"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1918 году он окончил Самарское среднее сельскохозяйственное училище. Был стипендиатом Управления калмыцким народом.</a:t>
            </a:r>
            <a:r>
              <a:rPr lang="ru-RU" sz="1500" dirty="0" smtClean="0">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a:t>
            </a:r>
            <a:r>
              <a:rPr kumimoji="0" lang="ru-RU" sz="1500"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В 1918-1923 гг. заведующий земельным отделом Калмыцкого ЦИК и облисполкома,  член Калмыцкого исполкома Советов нескольких созывов. </a:t>
            </a:r>
            <a:endParaRPr kumimoji="0" lang="ru-RU" sz="15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marR="0" lvl="0" indent="531813" algn="just" defTabSz="914400" rtl="0" eaLnBrk="0" fontAlgn="base" latinLnBrk="0" hangingPunct="0">
              <a:lnSpc>
                <a:spcPct val="100000"/>
              </a:lnSpc>
              <a:spcBef>
                <a:spcPct val="0"/>
              </a:spcBef>
              <a:spcAft>
                <a:spcPct val="0"/>
              </a:spcAft>
              <a:buClrTx/>
              <a:buSzTx/>
              <a:buFontTx/>
              <a:buNone/>
              <a:tabLst/>
            </a:pPr>
            <a:r>
              <a:rPr kumimoji="0" lang="ru-RU" sz="1500"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В 1920 году на I </a:t>
            </a:r>
            <a:r>
              <a:rPr kumimoji="0" lang="ru-RU" sz="1500" b="0" i="0" u="none" strike="noStrike" cap="none" normalizeH="0" baseline="0" dirty="0" err="1"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общекалмыцком</a:t>
            </a:r>
            <a:r>
              <a:rPr kumimoji="0" lang="ru-RU" sz="1500"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съезде Советов в селе Чилгире Рокчинский избран членом облисполкома. В 1924-1927 годах он работал в гор. Саратове представителем Калмыкии по районированию Нижнего Поволжья и одновременно учился в сельскохозяйственном институт.</a:t>
            </a:r>
            <a:r>
              <a:rPr lang="ru-RU" sz="1500" dirty="0" smtClean="0">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a:t>
            </a:r>
            <a:r>
              <a:rPr kumimoji="0" lang="ru-RU" sz="1500"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В 1929</a:t>
            </a:r>
            <a:r>
              <a:rPr kumimoji="0" lang="ru-RU" sz="1500" b="0" i="0" u="none" strike="noStrike" cap="none" normalizeH="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a:t>
            </a:r>
            <a:r>
              <a:rPr kumimoji="0" lang="ru-RU" sz="1500"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кончил Московскую сельскохозяйственную академию им. Тимирязева, зоотехническое отделение. Организовал в Калмыкии </a:t>
            </a:r>
            <a:r>
              <a:rPr kumimoji="0" lang="ru-RU" sz="1500" b="0" i="0" u="none" strike="noStrike" cap="none" normalizeH="0" baseline="0" dirty="0" err="1"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Госплемрассадник</a:t>
            </a:r>
            <a:r>
              <a:rPr kumimoji="0" lang="ru-RU" sz="1500"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был его первым директором. </a:t>
            </a:r>
            <a:r>
              <a:rPr lang="ru-RU" sz="1500" dirty="0" smtClean="0">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Р</a:t>
            </a:r>
            <a:r>
              <a:rPr kumimoji="0" lang="ru-RU" sz="1500"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уководил племенным отделом </a:t>
            </a:r>
            <a:r>
              <a:rPr kumimoji="0" lang="ru-RU" sz="1500" b="0" i="0" u="none" strike="noStrike" cap="none" normalizeH="0" baseline="0" dirty="0" err="1"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Наркомзема</a:t>
            </a:r>
            <a:r>
              <a:rPr kumimoji="0" lang="ru-RU" sz="1500"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Калмыцкой АССР до 1940 года, затем переведен в Калмыцкую республиканскую опытную станцию старшим научным работником, где написал</a:t>
            </a:r>
            <a:r>
              <a:rPr kumimoji="0" lang="ru-RU" sz="1500" b="0" i="0" u="none" strike="noStrike" cap="none" normalizeH="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a:t>
            </a:r>
            <a:r>
              <a:rPr kumimoji="0" lang="ru-RU" sz="1500"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ценный труд по характеристике калмыцкого крупного рогатого скота</a:t>
            </a:r>
            <a:r>
              <a:rPr kumimoji="0" lang="ru-RU" sz="1500" b="0" i="0" u="none" strike="noStrike" cap="none" normalizeH="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a:t>
            </a:r>
            <a:r>
              <a:rPr kumimoji="0" lang="ru-RU" sz="1500"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С 1934 по 1938 год Рокчинский депутат Элистинского горсовета Калмыцкой АССР. Трудолюбие, скромность, честность, преданность интересам народа были отличительными чертами его характера.</a:t>
            </a:r>
            <a:endParaRPr kumimoji="0" lang="ru-RU" sz="15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marR="0" lvl="0" indent="531813" algn="just" defTabSz="914400" rtl="0" eaLnBrk="0" fontAlgn="base" latinLnBrk="0" hangingPunct="0">
              <a:lnSpc>
                <a:spcPct val="100000"/>
              </a:lnSpc>
              <a:spcBef>
                <a:spcPct val="0"/>
              </a:spcBef>
              <a:spcAft>
                <a:spcPct val="0"/>
              </a:spcAft>
              <a:buClrTx/>
              <a:buSzTx/>
              <a:buFontTx/>
              <a:buNone/>
              <a:tabLst/>
            </a:pPr>
            <a:r>
              <a:rPr kumimoji="0" lang="ru-RU" sz="1500"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В годы депортации калмыцкого народа в совхозах и колхозах </a:t>
            </a:r>
            <a:r>
              <a:rPr kumimoji="0" lang="ru-RU" sz="1500" b="0" i="0" u="none" strike="noStrike" cap="none" normalizeH="0" baseline="0" dirty="0" err="1"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Купинского</a:t>
            </a:r>
            <a:r>
              <a:rPr kumimoji="0" lang="ru-RU" sz="1500"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района Новосибирской области Рокчинский вел большую работу, обучая молодых специалистов и передавая им свой богатый опыт и знания.</a:t>
            </a:r>
            <a:r>
              <a:rPr lang="ru-RU" sz="1500" dirty="0" smtClean="0">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a:t>
            </a:r>
            <a:r>
              <a:rPr kumimoji="0" lang="ru-RU" sz="1500"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Умер Рокчинский в гор. Новосибирске в 1952 году.</a:t>
            </a:r>
            <a:endParaRPr kumimoji="0" lang="ru-RU" sz="15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marR="0" lvl="0" indent="531813" algn="just" defTabSz="914400" rtl="0" eaLnBrk="0" fontAlgn="base" latinLnBrk="0" hangingPunct="0">
              <a:lnSpc>
                <a:spcPct val="100000"/>
              </a:lnSpc>
              <a:spcBef>
                <a:spcPct val="0"/>
              </a:spcBef>
              <a:spcAft>
                <a:spcPct val="0"/>
              </a:spcAft>
              <a:buClrTx/>
              <a:buSzTx/>
              <a:buFontTx/>
              <a:buNone/>
              <a:tabLst/>
            </a:pPr>
            <a:r>
              <a:rPr kumimoji="0" lang="ru-RU" sz="15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a:t>
            </a:r>
            <a:r>
              <a:rPr lang="ru-RU" sz="1500" dirty="0" smtClean="0">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a:t>
            </a:r>
            <a:r>
              <a:rPr kumimoji="0" lang="ru-RU" sz="15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из книги  А.Г. Маслова «Страницы былого»</a:t>
            </a:r>
          </a:p>
          <a:p>
            <a:pPr marR="0" lvl="0" algn="just" defTabSz="914400" rtl="0" eaLnBrk="0" fontAlgn="base" latinLnBrk="0" hangingPunct="0">
              <a:lnSpc>
                <a:spcPct val="100000"/>
              </a:lnSpc>
              <a:spcBef>
                <a:spcPct val="0"/>
              </a:spcBef>
              <a:spcAft>
                <a:spcPct val="0"/>
              </a:spcAft>
              <a:buClrTx/>
              <a:buSzTx/>
              <a:buFontTx/>
              <a:buNone/>
              <a:tabLst/>
            </a:pPr>
            <a:endParaRPr lang="ru-RU" sz="1500" dirty="0" smtClean="0">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endParaRPr>
          </a:p>
          <a:p>
            <a:pPr marR="0" lvl="0" algn="just" defTabSz="914400" rtl="0" eaLnBrk="0" fontAlgn="base" latinLnBrk="0" hangingPunct="0">
              <a:lnSpc>
                <a:spcPct val="100000"/>
              </a:lnSpc>
              <a:spcBef>
                <a:spcPct val="0"/>
              </a:spcBef>
              <a:spcAft>
                <a:spcPct val="0"/>
              </a:spcAft>
              <a:buClrTx/>
              <a:buSzTx/>
              <a:buFontTx/>
              <a:buNone/>
              <a:tabLst/>
            </a:pPr>
            <a:r>
              <a:rPr lang="ru-RU" sz="1500" dirty="0" smtClean="0">
                <a:solidFill>
                  <a:schemeClr val="tx1">
                    <a:lumMod val="50000"/>
                    <a:lumOff val="50000"/>
                  </a:schemeClr>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Сын О. Л. Рокчинского, Гаря Олегович Рокчинский – народный художник России, автор картины «Портрет </a:t>
            </a:r>
            <a:r>
              <a:rPr lang="ru-RU" sz="1500" dirty="0" err="1" smtClean="0">
                <a:solidFill>
                  <a:schemeClr val="tx1">
                    <a:lumMod val="50000"/>
                    <a:lumOff val="50000"/>
                  </a:schemeClr>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Амур-Санана</a:t>
            </a:r>
            <a:r>
              <a:rPr lang="ru-RU" sz="1500" dirty="0" smtClean="0">
                <a:solidFill>
                  <a:schemeClr val="tx1">
                    <a:lumMod val="50000"/>
                    <a:lumOff val="50000"/>
                  </a:schemeClr>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иллюстратор книги А.Г. Маслова«Страницы былого»</a:t>
            </a:r>
            <a:r>
              <a:rPr kumimoji="0" lang="ru-RU" sz="1500" b="0" i="0" u="none" strike="noStrike" cap="none" normalizeH="0" baseline="0" dirty="0" smtClean="0">
                <a:ln>
                  <a:noFill/>
                </a:ln>
                <a:solidFill>
                  <a:schemeClr val="tx1">
                    <a:lumMod val="50000"/>
                    <a:lumOff val="50000"/>
                  </a:schemeClr>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a:t>
            </a:r>
            <a:endParaRPr kumimoji="0" lang="ru-RU" sz="1500" b="0" i="0" u="none" strike="noStrike" cap="none" normalizeH="0" baseline="0" dirty="0" smtClean="0">
              <a:ln>
                <a:noFill/>
              </a:ln>
              <a:solidFill>
                <a:schemeClr val="tx1">
                  <a:lumMod val="50000"/>
                  <a:lumOff val="50000"/>
                </a:schemeClr>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6145" name="Picture 1" descr="C:\Users\User-ChZ\Desktop\Автономия\garri_olegovich_rokchinskij.jpg"/>
          <p:cNvPicPr>
            <a:picLocks noChangeAspect="1" noChangeArrowheads="1"/>
          </p:cNvPicPr>
          <p:nvPr/>
        </p:nvPicPr>
        <p:blipFill>
          <a:blip r:embed="rId3" cstate="print"/>
          <a:srcRect/>
          <a:stretch>
            <a:fillRect/>
          </a:stretch>
        </p:blipFill>
        <p:spPr bwMode="auto">
          <a:xfrm>
            <a:off x="142844" y="4786321"/>
            <a:ext cx="2143140" cy="1960189"/>
          </a:xfrm>
          <a:prstGeom prst="rect">
            <a:avLst/>
          </a:prstGeom>
          <a:noFill/>
        </p:spPr>
      </p:pic>
    </p:spTree>
  </p:cSld>
  <p:clrMapOvr>
    <a:masterClrMapping/>
  </p:clrMapOvr>
  <p:transition>
    <p:pull dir="d"/>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27649" name="Picture 1" descr="001 (3)"/>
          <p:cNvPicPr>
            <a:picLocks noChangeAspect="1" noChangeArrowheads="1"/>
          </p:cNvPicPr>
          <p:nvPr/>
        </p:nvPicPr>
        <p:blipFill>
          <a:blip r:embed="rId2" cstate="print"/>
          <a:srcRect/>
          <a:stretch>
            <a:fillRect/>
          </a:stretch>
        </p:blipFill>
        <p:spPr bwMode="auto">
          <a:xfrm>
            <a:off x="214282" y="214290"/>
            <a:ext cx="2500330" cy="2714644"/>
          </a:xfrm>
          <a:prstGeom prst="rect">
            <a:avLst/>
          </a:prstGeom>
          <a:noFill/>
        </p:spPr>
      </p:pic>
      <p:sp>
        <p:nvSpPr>
          <p:cNvPr id="27651" name="Rectangle 3"/>
          <p:cNvSpPr>
            <a:spLocks noChangeArrowheads="1"/>
          </p:cNvSpPr>
          <p:nvPr/>
        </p:nvSpPr>
        <p:spPr bwMode="auto">
          <a:xfrm>
            <a:off x="2928926" y="214290"/>
            <a:ext cx="6072230" cy="50167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indent="531813"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a:t>
            </a:r>
            <a:r>
              <a:rPr kumimoji="0" lang="ru-RU" sz="1600" b="1"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Ходжа </a:t>
            </a:r>
            <a:r>
              <a:rPr kumimoji="0" lang="ru-RU" sz="1600" b="1" i="0" u="none" strike="noStrike" cap="none" normalizeH="0" baseline="0" dirty="0" err="1"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Отхонов</a:t>
            </a:r>
            <a:r>
              <a:rPr kumimoji="0" lang="ru-RU" sz="1600" b="1"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и его боевые друзья.</a:t>
            </a:r>
          </a:p>
          <a:p>
            <a:pPr marR="0" lvl="0" indent="531813" algn="just" defTabSz="914400" rtl="0" eaLnBrk="1" fontAlgn="base" latinLnBrk="0" hangingPunct="1">
              <a:lnSpc>
                <a:spcPct val="100000"/>
              </a:lnSpc>
              <a:spcBef>
                <a:spcPct val="0"/>
              </a:spcBef>
              <a:spcAft>
                <a:spcPct val="0"/>
              </a:spcAft>
              <a:buClrTx/>
              <a:buSzTx/>
              <a:buFontTx/>
              <a:buNone/>
              <a:tabLst/>
            </a:pPr>
            <a:endParaRPr kumimoji="0" lang="ru-RU"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marR="0" lvl="0" indent="531813"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К числу коммунистов, сыгравших большую роль в организации Советов, в подготовке трудящихся калмыков в защите завоеваний Октября, в </a:t>
            </a:r>
            <a:r>
              <a:rPr kumimoji="0" lang="ru-RU" sz="1600" b="0" i="0" u="none" strike="noStrike" cap="none" normalizeH="0" baseline="0" dirty="0" err="1"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Багацохуровском</a:t>
            </a:r>
            <a:r>
              <a:rPr kumimoji="0" lang="ru-RU"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улусе, относятся ныне покойные </a:t>
            </a:r>
            <a:r>
              <a:rPr kumimoji="0" lang="ru-RU" sz="1600" b="0" i="0" u="none" strike="noStrike" cap="none" normalizeH="0" baseline="0" dirty="0" err="1"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Отхонов</a:t>
            </a:r>
            <a:r>
              <a:rPr kumimoji="0" lang="ru-RU"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Ходжа, </a:t>
            </a:r>
            <a:r>
              <a:rPr kumimoji="0" lang="ru-RU" sz="1600" b="0" i="0" u="none" strike="noStrike" cap="none" normalizeH="0" baseline="0" dirty="0" err="1"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Далгаев</a:t>
            </a:r>
            <a:r>
              <a:rPr kumimoji="0" lang="ru-RU"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Кебюда</a:t>
            </a:r>
            <a:r>
              <a:rPr kumimoji="0" lang="ru-RU"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Басангов </a:t>
            </a:r>
            <a:r>
              <a:rPr kumimoji="0" lang="ru-RU" sz="1600" b="0" i="0" u="none" strike="noStrike" cap="none" normalizeH="0" baseline="0" dirty="0" err="1"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Асля</a:t>
            </a:r>
            <a:r>
              <a:rPr kumimoji="0" lang="ru-RU"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Салаев</a:t>
            </a:r>
            <a:r>
              <a:rPr kumimoji="0" lang="ru-RU"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Гаря и другие.</a:t>
            </a:r>
            <a:endParaRPr kumimoji="0" lang="ru-RU"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marR="0" lvl="0" indent="531813"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err="1"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Отхонов</a:t>
            </a:r>
            <a:r>
              <a:rPr kumimoji="0" lang="ru-RU"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Х. с первых дней установления Советской власти в Калмыкии и почти до конца гражданской войны самоотверженно работал военным комиссаром этого улуса. Он выполнял задания Реввоенсовета </a:t>
            </a:r>
            <a:r>
              <a:rPr kumimoji="0" lang="en-US"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XI </a:t>
            </a:r>
            <a:r>
              <a:rPr kumimoji="0" lang="ru-RU"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армии в качестве уполномоченного участка фронта </a:t>
            </a:r>
            <a:r>
              <a:rPr kumimoji="0" lang="ru-RU" sz="1600" b="0" i="0" u="none" strike="noStrike" cap="none" normalizeH="0" baseline="0" dirty="0" err="1"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Енотаевск</a:t>
            </a:r>
            <a:r>
              <a:rPr kumimoji="0" lang="ru-RU"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 Черный Яр, защищал границы улуса в интересах бедноты от нападения организованной в отряды контрреволюционной своры </a:t>
            </a:r>
            <a:r>
              <a:rPr kumimoji="0" lang="ru-RU" sz="1600" b="0" i="0" u="none" strike="noStrike" cap="none" normalizeH="0" baseline="0" dirty="0" err="1"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зайсангов</a:t>
            </a:r>
            <a:r>
              <a:rPr kumimoji="0" lang="ru-RU"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Онкорова</a:t>
            </a:r>
            <a:r>
              <a:rPr kumimoji="0" lang="ru-RU"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Хабанова</a:t>
            </a:r>
            <a:r>
              <a:rPr kumimoji="0" lang="ru-RU"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и других врагов власти Советов. </a:t>
            </a:r>
            <a:r>
              <a:rPr kumimoji="0" lang="ru-RU" sz="1600" b="0" i="0" u="none" strike="noStrike" cap="none" normalizeH="0" baseline="0" dirty="0" err="1"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Отхонов</a:t>
            </a:r>
            <a:r>
              <a:rPr kumimoji="0" lang="ru-RU"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с автором этих строк летом 1919 года защищал участок фронт </a:t>
            </a:r>
            <a:r>
              <a:rPr kumimoji="0" lang="ru-RU" sz="1600" b="0" i="0" u="none" strike="noStrike" cap="none" normalizeH="0" baseline="0" dirty="0" err="1"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Цаган</a:t>
            </a:r>
            <a:r>
              <a:rPr lang="ru-RU" sz="1600" dirty="0" err="1" smtClean="0">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a:t>
            </a:r>
            <a:r>
              <a:rPr kumimoji="0" lang="ru-RU" sz="1600" b="0" i="0" u="none" strike="noStrike" cap="none" normalizeH="0" baseline="0" dirty="0" err="1"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Аман</a:t>
            </a:r>
            <a:r>
              <a:rPr kumimoji="0" lang="ru-RU"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 Никольское (</a:t>
            </a:r>
            <a:r>
              <a:rPr kumimoji="0" lang="ru-RU" sz="1600" b="0" i="0" u="none" strike="noStrike" cap="none" normalizeH="0" baseline="0" dirty="0" err="1"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Шавка</a:t>
            </a:r>
            <a:r>
              <a:rPr kumimoji="0" lang="ru-RU"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от белогвардейских банд Деникина. </a:t>
            </a:r>
            <a:r>
              <a:rPr kumimoji="0" lang="ru-RU" sz="1600" b="0" i="0" u="none" strike="noStrike" cap="none" normalizeH="0" baseline="0" dirty="0" err="1"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Отхонов</a:t>
            </a:r>
            <a:r>
              <a:rPr kumimoji="0" lang="ru-RU"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Х. </a:t>
            </a:r>
            <a:r>
              <a:rPr kumimoji="0" lang="ru-RU" sz="1600" b="0" i="0" u="none" strike="noStrike" cap="none" normalizeH="0" baseline="0" dirty="0" err="1"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предадельски</a:t>
            </a:r>
            <a:r>
              <a:rPr kumimoji="0" lang="ru-RU"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убит врагами революции в 1920 году в пос. </a:t>
            </a:r>
            <a:r>
              <a:rPr kumimoji="0" lang="ru-RU" sz="1600" b="0" i="0" u="none" strike="noStrike" cap="none" normalizeH="0" baseline="0" dirty="0" err="1"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Цаган-Аман</a:t>
            </a:r>
            <a:r>
              <a:rPr kumimoji="0" lang="ru-RU"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a:t>
            </a:r>
            <a:endParaRPr kumimoji="0" lang="ru-RU"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marR="0" lvl="0" indent="531813"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a:t>
            </a:r>
            <a:endParaRPr kumimoji="0" lang="ru-RU"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 name="Прямоугольник 4"/>
          <p:cNvSpPr/>
          <p:nvPr/>
        </p:nvSpPr>
        <p:spPr>
          <a:xfrm>
            <a:off x="3857620" y="5214950"/>
            <a:ext cx="5143536" cy="584775"/>
          </a:xfrm>
          <a:prstGeom prst="rect">
            <a:avLst/>
          </a:prstGeom>
        </p:spPr>
        <p:txBody>
          <a:bodyPr wrap="square">
            <a:spAutoFit/>
          </a:bodyPr>
          <a:lstStyle/>
          <a:p>
            <a:pPr lvl="0" algn="r" eaLnBrk="0" fontAlgn="base" hangingPunct="0">
              <a:spcBef>
                <a:spcPct val="0"/>
              </a:spcBef>
              <a:spcAft>
                <a:spcPct val="0"/>
              </a:spcAft>
            </a:pPr>
            <a:r>
              <a:rPr lang="ru-RU" sz="1600" dirty="0" smtClean="0">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Отрывок из главы «Слава их не померкнет» </a:t>
            </a:r>
            <a:endParaRPr lang="ru-RU" sz="1600" dirty="0" smtClean="0">
              <a:effectLst>
                <a:outerShdw blurRad="38100" dist="38100" dir="2700000" algn="tl">
                  <a:srgbClr val="000000">
                    <a:alpha val="43137"/>
                  </a:srgbClr>
                </a:outerShdw>
              </a:effectLst>
              <a:latin typeface="Times New Roman" pitchFamily="18" charset="0"/>
              <a:cs typeface="Times New Roman" pitchFamily="18" charset="0"/>
            </a:endParaRPr>
          </a:p>
          <a:p>
            <a:pPr lvl="0" algn="r" eaLnBrk="0" fontAlgn="base" hangingPunct="0">
              <a:spcBef>
                <a:spcPct val="0"/>
              </a:spcBef>
              <a:spcAft>
                <a:spcPct val="0"/>
              </a:spcAft>
            </a:pPr>
            <a:r>
              <a:rPr lang="ru-RU" sz="1600" dirty="0" smtClean="0">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книги А.Г. Маслова «Страницы былого»</a:t>
            </a:r>
            <a:endParaRPr lang="ru-RU" sz="1600" dirty="0" smtClean="0">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ransition>
    <p:pull dir="d"/>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42844" y="142852"/>
            <a:ext cx="4643438" cy="5047536"/>
          </a:xfrm>
          <a:prstGeom prst="rect">
            <a:avLst/>
          </a:prstGeom>
        </p:spPr>
        <p:txBody>
          <a:bodyPr wrap="square">
            <a:spAutoFit/>
          </a:bodyPr>
          <a:lstStyle/>
          <a:p>
            <a:pPr lvl="0" eaLnBrk="0" fontAlgn="base" hangingPunct="0">
              <a:spcBef>
                <a:spcPct val="0"/>
              </a:spcBef>
              <a:spcAft>
                <a:spcPct val="0"/>
              </a:spcAft>
            </a:pPr>
            <a:r>
              <a:rPr kumimoji="0" lang="ru-RU"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Под фамилией </a:t>
            </a:r>
            <a:r>
              <a:rPr kumimoji="0" lang="ru-RU" sz="1400" b="0" i="0" u="none" strike="noStrike" cap="none" normalizeH="0" baseline="0" dirty="0" err="1"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Отходова</a:t>
            </a:r>
            <a:r>
              <a:rPr kumimoji="0" lang="ru-RU"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Х. </a:t>
            </a:r>
            <a:r>
              <a:rPr kumimoji="0" lang="ru-RU" sz="1400" b="0" i="0" u="none" strike="noStrike" cap="none" normalizeH="0" baseline="0" dirty="0" err="1"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Отхонов</a:t>
            </a:r>
            <a:r>
              <a:rPr kumimoji="0" lang="ru-RU"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стал одним из героев поэмы «Прозрение» С.К. </a:t>
            </a:r>
            <a:r>
              <a:rPr kumimoji="0" lang="ru-RU" sz="1400" b="0" i="0" u="none" strike="noStrike" cap="none" normalizeH="0" baseline="0" dirty="0" err="1"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Каляева</a:t>
            </a:r>
            <a:r>
              <a:rPr kumimoji="0" lang="ru-RU"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(перевод Г. Фролова).  </a:t>
            </a:r>
            <a:r>
              <a:rPr lang="ru-RU" sz="1400" dirty="0" smtClean="0">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На основе поэмы С. </a:t>
            </a:r>
            <a:r>
              <a:rPr lang="ru-RU" sz="1400" dirty="0" err="1" smtClean="0">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Каляев</a:t>
            </a:r>
            <a:r>
              <a:rPr lang="ru-RU" sz="1400" dirty="0" smtClean="0">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пишет пьесу «Воззвание Ленина», которая была поставлена в Калмыцком театре. (см. Приложение п. 5)</a:t>
            </a:r>
            <a:endParaRPr kumimoji="0" lang="ru-RU"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endParaRPr>
          </a:p>
          <a:p>
            <a:pPr lvl="0" eaLnBrk="0" fontAlgn="base" hangingPunct="0">
              <a:spcBef>
                <a:spcPct val="0"/>
              </a:spcBef>
              <a:spcAft>
                <a:spcPct val="0"/>
              </a:spcAft>
            </a:pPr>
            <a:endParaRPr kumimoji="0" lang="ru-RU"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lvl="0" eaLnBrk="0" fontAlgn="base" hangingPunct="0">
              <a:spcBef>
                <a:spcPct val="0"/>
              </a:spcBef>
              <a:spcAft>
                <a:spcPct val="0"/>
              </a:spcAft>
            </a:pPr>
            <a:r>
              <a:rPr kumimoji="0" lang="ru-RU"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…Как сговорились, собрались в урочище</a:t>
            </a:r>
            <a:endParaRPr kumimoji="0" lang="ru-RU"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lvl="0" eaLnBrk="0" fontAlgn="base" hangingPunct="0">
              <a:spcBef>
                <a:spcPct val="0"/>
              </a:spcBef>
              <a:spcAft>
                <a:spcPct val="0"/>
              </a:spcAft>
            </a:pPr>
            <a:r>
              <a:rPr kumimoji="0" lang="ru-RU"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Восемь парней.</a:t>
            </a:r>
            <a:endParaRPr kumimoji="0" lang="ru-RU"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lvl="0" eaLnBrk="0" fontAlgn="base" hangingPunct="0">
              <a:spcBef>
                <a:spcPct val="0"/>
              </a:spcBef>
              <a:spcAft>
                <a:spcPct val="0"/>
              </a:spcAft>
            </a:pPr>
            <a:r>
              <a:rPr kumimoji="0" lang="ru-RU"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a:t>
            </a:r>
            <a:r>
              <a:rPr kumimoji="0" lang="ru-RU" sz="1400" b="0" i="0" u="none" strike="noStrike" cap="none" normalizeH="0" baseline="0" dirty="0" err="1"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Долан</a:t>
            </a:r>
            <a:r>
              <a:rPr kumimoji="0" lang="ru-RU"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Хату, </a:t>
            </a:r>
            <a:r>
              <a:rPr kumimoji="0" lang="ru-RU" sz="1400" b="0" i="0" u="none" strike="noStrike" cap="none" normalizeH="0" baseline="0" dirty="0" err="1"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енотаевский</a:t>
            </a:r>
            <a:r>
              <a:rPr kumimoji="0" lang="ru-RU"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a:t>
            </a:r>
            <a:endParaRPr kumimoji="0" lang="ru-RU"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lvl="0" eaLnBrk="0" fontAlgn="base" hangingPunct="0">
              <a:spcBef>
                <a:spcPct val="0"/>
              </a:spcBef>
              <a:spcAft>
                <a:spcPct val="0"/>
              </a:spcAft>
            </a:pPr>
            <a:r>
              <a:rPr kumimoji="0" lang="ru-RU"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Рядом</a:t>
            </a:r>
            <a:endParaRPr kumimoji="0" lang="ru-RU"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lvl="0" eaLnBrk="0" fontAlgn="base" hangingPunct="0">
              <a:spcBef>
                <a:spcPct val="0"/>
              </a:spcBef>
              <a:spcAft>
                <a:spcPct val="0"/>
              </a:spcAft>
            </a:pPr>
            <a:r>
              <a:rPr kumimoji="0" lang="ru-RU"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Русский Василий,</a:t>
            </a:r>
            <a:endParaRPr kumimoji="0" lang="ru-RU"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lvl="0" eaLnBrk="0" fontAlgn="base" hangingPunct="0">
              <a:spcBef>
                <a:spcPct val="0"/>
              </a:spcBef>
              <a:spcAft>
                <a:spcPct val="0"/>
              </a:spcAft>
            </a:pPr>
            <a:r>
              <a:rPr kumimoji="0" lang="ru-RU"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Гаря, сын </a:t>
            </a:r>
            <a:r>
              <a:rPr kumimoji="0" lang="ru-RU" sz="1400" b="0" i="0" u="none" strike="noStrike" cap="none" normalizeH="0" baseline="0" dirty="0" err="1"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Манджи</a:t>
            </a:r>
            <a:r>
              <a:rPr kumimoji="0" lang="ru-RU"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a:t>
            </a:r>
            <a:endParaRPr kumimoji="0" lang="ru-RU"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lvl="0" eaLnBrk="0" fontAlgn="base" hangingPunct="0">
              <a:spcBef>
                <a:spcPct val="0"/>
              </a:spcBef>
              <a:spcAft>
                <a:spcPct val="0"/>
              </a:spcAft>
            </a:pPr>
            <a:r>
              <a:rPr kumimoji="0" lang="ru-RU"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Юный </a:t>
            </a:r>
            <a:r>
              <a:rPr kumimoji="0" lang="ru-RU" sz="1400" b="0" i="0" u="none" strike="noStrike" cap="none" normalizeH="0" baseline="0" dirty="0" err="1"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Церен</a:t>
            </a:r>
            <a:endParaRPr kumimoji="0" lang="ru-RU"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lvl="0" eaLnBrk="0" fontAlgn="base" hangingPunct="0">
              <a:spcBef>
                <a:spcPct val="0"/>
              </a:spcBef>
              <a:spcAft>
                <a:spcPct val="0"/>
              </a:spcAft>
            </a:pPr>
            <a:r>
              <a:rPr kumimoji="0" lang="ru-RU"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И с насупленным взглядом,</a:t>
            </a:r>
            <a:endParaRPr kumimoji="0" lang="ru-RU"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lvl="0" eaLnBrk="0" fontAlgn="base" hangingPunct="0">
              <a:spcBef>
                <a:spcPct val="0"/>
              </a:spcBef>
              <a:spcAft>
                <a:spcPct val="0"/>
              </a:spcAft>
            </a:pPr>
            <a:r>
              <a:rPr kumimoji="0" lang="ru-RU"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Хмурый как вьюга, табунщик Лиджи.</a:t>
            </a:r>
            <a:endParaRPr kumimoji="0" lang="ru-RU"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lvl="0" eaLnBrk="0" fontAlgn="base" hangingPunct="0">
              <a:spcBef>
                <a:spcPct val="0"/>
              </a:spcBef>
              <a:spcAft>
                <a:spcPct val="0"/>
              </a:spcAft>
            </a:pPr>
            <a:r>
              <a:rPr kumimoji="0" lang="ru-RU"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Вместе с Эрдни и </a:t>
            </a:r>
            <a:r>
              <a:rPr kumimoji="0" lang="ru-RU" sz="1400" b="0" i="0" u="none" strike="noStrike" cap="none" normalizeH="0" baseline="0" dirty="0" err="1"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Марой</a:t>
            </a:r>
            <a:r>
              <a:rPr kumimoji="0" lang="ru-RU"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возвратился</a:t>
            </a:r>
            <a:endParaRPr kumimoji="0" lang="ru-RU"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lvl="0" eaLnBrk="0" fontAlgn="base" hangingPunct="0">
              <a:spcBef>
                <a:spcPct val="0"/>
              </a:spcBef>
              <a:spcAft>
                <a:spcPct val="0"/>
              </a:spcAft>
            </a:pPr>
            <a:r>
              <a:rPr kumimoji="0" lang="ru-RU"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Он с </a:t>
            </a:r>
            <a:r>
              <a:rPr kumimoji="0" lang="ru-RU" sz="1400" b="0" i="0" u="none" strike="noStrike" cap="none" normalizeH="0" baseline="0" dirty="0" err="1"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галицийских</a:t>
            </a:r>
            <a:r>
              <a:rPr kumimoji="0" lang="ru-RU"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кровавых полей.</a:t>
            </a:r>
            <a:endParaRPr kumimoji="0" lang="ru-RU"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lvl="0" eaLnBrk="0" fontAlgn="base" hangingPunct="0">
              <a:spcBef>
                <a:spcPct val="0"/>
              </a:spcBef>
              <a:spcAft>
                <a:spcPct val="0"/>
              </a:spcAft>
            </a:pPr>
            <a:r>
              <a:rPr kumimoji="0" lang="ru-RU"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a:t>
            </a:r>
          </a:p>
          <a:p>
            <a:pPr lvl="0" eaLnBrk="0" fontAlgn="base" hangingPunct="0">
              <a:spcBef>
                <a:spcPct val="0"/>
              </a:spcBef>
              <a:spcAft>
                <a:spcPct val="0"/>
              </a:spcAft>
            </a:pPr>
            <a:r>
              <a:rPr kumimoji="0" lang="ru-RU"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Дважды был ранен, трех пальцев лишился,</a:t>
            </a:r>
            <a:endParaRPr kumimoji="0" lang="ru-RU"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lvl="0" eaLnBrk="0" fontAlgn="base" hangingPunct="0">
              <a:spcBef>
                <a:spcPct val="0"/>
              </a:spcBef>
              <a:spcAft>
                <a:spcPct val="0"/>
              </a:spcAft>
            </a:pPr>
            <a:r>
              <a:rPr kumimoji="0" lang="ru-RU"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Мерз по окопам и газом травился,</a:t>
            </a:r>
            <a:endParaRPr kumimoji="0" lang="ru-RU"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lvl="0" eaLnBrk="0" fontAlgn="base" hangingPunct="0">
              <a:spcBef>
                <a:spcPct val="0"/>
              </a:spcBef>
              <a:spcAft>
                <a:spcPct val="0"/>
              </a:spcAft>
            </a:pPr>
            <a:r>
              <a:rPr kumimoji="0" lang="ru-RU"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Все перенес да еще научился</a:t>
            </a:r>
            <a:endParaRPr kumimoji="0" lang="ru-RU"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lvl="0" eaLnBrk="0" fontAlgn="base" hangingPunct="0">
              <a:spcBef>
                <a:spcPct val="0"/>
              </a:spcBef>
              <a:spcAft>
                <a:spcPct val="0"/>
              </a:spcAft>
            </a:pPr>
            <a:r>
              <a:rPr kumimoji="0" lang="ru-RU"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Смерти в лицо улыбаться своей!</a:t>
            </a:r>
            <a:endParaRPr kumimoji="0" lang="ru-RU"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lvl="0" eaLnBrk="0" fontAlgn="base" hangingPunct="0">
              <a:spcBef>
                <a:spcPct val="0"/>
              </a:spcBef>
              <a:spcAft>
                <a:spcPct val="0"/>
              </a:spcAft>
            </a:pPr>
            <a:r>
              <a:rPr kumimoji="0" lang="ru-RU"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a:t>
            </a:r>
            <a:endParaRPr kumimoji="0" lang="ru-RU"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 name="Прямоугольник 4"/>
          <p:cNvSpPr/>
          <p:nvPr/>
        </p:nvSpPr>
        <p:spPr>
          <a:xfrm>
            <a:off x="4214810" y="2643182"/>
            <a:ext cx="4929190" cy="4041756"/>
          </a:xfrm>
          <a:prstGeom prst="rect">
            <a:avLst/>
          </a:prstGeom>
        </p:spPr>
        <p:txBody>
          <a:bodyPr wrap="square">
            <a:spAutoFit/>
          </a:bodyPr>
          <a:lstStyle/>
          <a:p>
            <a:pPr lvl="0" eaLnBrk="0" fontAlgn="base" hangingPunct="0">
              <a:spcBef>
                <a:spcPct val="0"/>
              </a:spcBef>
              <a:spcAft>
                <a:spcPct val="0"/>
              </a:spcAft>
            </a:pPr>
            <a:r>
              <a:rPr kumimoji="0" lang="ru-RU"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Он-то и начал:</a:t>
            </a:r>
            <a:endParaRPr kumimoji="0" lang="ru-RU"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lvl="0" eaLnBrk="0" fontAlgn="base" hangingPunct="0">
              <a:spcBef>
                <a:spcPct val="0"/>
              </a:spcBef>
              <a:spcAft>
                <a:spcPct val="0"/>
              </a:spcAft>
            </a:pPr>
            <a:r>
              <a:rPr kumimoji="0" lang="ru-RU"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«Ходжа из-под </a:t>
            </a:r>
            <a:r>
              <a:rPr kumimoji="0" lang="ru-RU" sz="1400" b="0" i="0" u="none" strike="noStrike" cap="none" normalizeH="0" baseline="0" dirty="0" err="1"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Платовской</a:t>
            </a:r>
            <a:r>
              <a:rPr kumimoji="0" lang="ru-RU"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a:t>
            </a:r>
            <a:endParaRPr kumimoji="0" lang="ru-RU"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lvl="0" eaLnBrk="0" fontAlgn="base" hangingPunct="0">
              <a:spcBef>
                <a:spcPct val="0"/>
              </a:spcBef>
              <a:spcAft>
                <a:spcPct val="0"/>
              </a:spcAft>
            </a:pPr>
            <a:r>
              <a:rPr kumimoji="0" lang="ru-RU"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Мимо казачьих разъездов прошел</a:t>
            </a:r>
            <a:endParaRPr kumimoji="0" lang="ru-RU"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lvl="0" eaLnBrk="0" fontAlgn="base" hangingPunct="0">
              <a:spcBef>
                <a:spcPct val="0"/>
              </a:spcBef>
              <a:spcAft>
                <a:spcPct val="0"/>
              </a:spcAft>
            </a:pPr>
            <a:r>
              <a:rPr kumimoji="0" lang="ru-RU"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С эти письмом», - </a:t>
            </a:r>
            <a:endParaRPr kumimoji="0" lang="ru-RU"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lvl="0" eaLnBrk="0" fontAlgn="base" hangingPunct="0">
              <a:spcBef>
                <a:spcPct val="0"/>
              </a:spcBef>
              <a:spcAft>
                <a:spcPct val="0"/>
              </a:spcAft>
            </a:pPr>
            <a:r>
              <a:rPr kumimoji="0" lang="ru-RU"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и рукой своей ласково</a:t>
            </a:r>
            <a:endParaRPr kumimoji="0" lang="ru-RU"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lvl="0" eaLnBrk="0" fontAlgn="base" hangingPunct="0">
              <a:spcBef>
                <a:spcPct val="0"/>
              </a:spcBef>
              <a:spcAft>
                <a:spcPct val="0"/>
              </a:spcAft>
            </a:pPr>
            <a:r>
              <a:rPr kumimoji="0" lang="ru-RU"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Ровно разгладил исписанный шелк.</a:t>
            </a:r>
            <a:endParaRPr kumimoji="0" lang="ru-RU"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lvl="0" eaLnBrk="0" fontAlgn="base" hangingPunct="0">
              <a:spcBef>
                <a:spcPct val="0"/>
              </a:spcBef>
              <a:spcAft>
                <a:spcPct val="0"/>
              </a:spcAft>
            </a:pPr>
            <a:r>
              <a:rPr kumimoji="0" lang="ru-RU"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«Знаете сами, нет мочи народу</a:t>
            </a:r>
            <a:endParaRPr kumimoji="0" lang="ru-RU"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lvl="0" eaLnBrk="0" fontAlgn="base" hangingPunct="0">
              <a:spcBef>
                <a:spcPct val="0"/>
              </a:spcBef>
              <a:spcAft>
                <a:spcPct val="0"/>
              </a:spcAft>
            </a:pPr>
            <a:r>
              <a:rPr kumimoji="0" lang="ru-RU"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Голод терпеть да под плетью стонать!</a:t>
            </a:r>
            <a:endParaRPr kumimoji="0" lang="ru-RU"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lvl="0" eaLnBrk="0" fontAlgn="base" hangingPunct="0">
              <a:spcBef>
                <a:spcPct val="0"/>
              </a:spcBef>
              <a:spcAft>
                <a:spcPct val="0"/>
              </a:spcAft>
            </a:pPr>
            <a:r>
              <a:rPr kumimoji="0" lang="ru-RU"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Что же, читай нам, Ходжа!»</a:t>
            </a:r>
            <a:endParaRPr kumimoji="0" lang="ru-RU"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lvl="0" eaLnBrk="0" fontAlgn="base" hangingPunct="0">
              <a:spcBef>
                <a:spcPct val="0"/>
              </a:spcBef>
              <a:spcAft>
                <a:spcPct val="0"/>
              </a:spcAft>
            </a:pPr>
            <a:r>
              <a:rPr kumimoji="0" lang="ru-RU"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И Отходов,</a:t>
            </a:r>
            <a:endParaRPr kumimoji="0" lang="ru-RU"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lvl="0" eaLnBrk="0" fontAlgn="base" hangingPunct="0">
              <a:spcBef>
                <a:spcPct val="0"/>
              </a:spcBef>
              <a:spcAft>
                <a:spcPct val="0"/>
              </a:spcAft>
            </a:pPr>
            <a:r>
              <a:rPr kumimoji="0" lang="ru-RU"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Кашлянув, начал негромко читать.</a:t>
            </a:r>
            <a:endParaRPr kumimoji="0" lang="ru-RU"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lvl="0" eaLnBrk="0" fontAlgn="base" hangingPunct="0">
              <a:spcBef>
                <a:spcPct val="0"/>
              </a:spcBef>
              <a:spcAft>
                <a:spcPct val="0"/>
              </a:spcAft>
            </a:pPr>
            <a:r>
              <a:rPr kumimoji="0" lang="ru-RU"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a:t>
            </a:r>
            <a:endParaRPr kumimoji="0" lang="ru-RU"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lvl="0" eaLnBrk="0" fontAlgn="base" hangingPunct="0">
              <a:spcBef>
                <a:spcPct val="0"/>
              </a:spcBef>
              <a:spcAft>
                <a:spcPct val="0"/>
              </a:spcAft>
            </a:pPr>
            <a:r>
              <a:rPr kumimoji="0" lang="ru-RU"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«Братья калмыки…»</a:t>
            </a:r>
            <a:endParaRPr kumimoji="0" lang="ru-RU"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lvl="0" eaLnBrk="0" fontAlgn="base" hangingPunct="0">
              <a:spcBef>
                <a:spcPct val="0"/>
              </a:spcBef>
              <a:spcAft>
                <a:spcPct val="0"/>
              </a:spcAft>
            </a:pPr>
            <a:r>
              <a:rPr kumimoji="0" lang="ru-RU"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«Все на борьбу..»</a:t>
            </a:r>
            <a:endParaRPr kumimoji="0" lang="ru-RU"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lvl="0" eaLnBrk="0" fontAlgn="base" hangingPunct="0">
              <a:spcBef>
                <a:spcPct val="0"/>
              </a:spcBef>
              <a:spcAft>
                <a:spcPct val="0"/>
              </a:spcAft>
            </a:pPr>
            <a:r>
              <a:rPr kumimoji="0" lang="ru-RU"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И замолчавшее эхо до срока</a:t>
            </a:r>
            <a:endParaRPr kumimoji="0" lang="ru-RU"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lvl="0" eaLnBrk="0" fontAlgn="base" hangingPunct="0">
              <a:spcBef>
                <a:spcPct val="0"/>
              </a:spcBef>
              <a:spcAft>
                <a:spcPct val="0"/>
              </a:spcAft>
            </a:pPr>
            <a:r>
              <a:rPr kumimoji="0" lang="ru-RU"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Запоминало: «…победа, труда…»             </a:t>
            </a:r>
            <a:endParaRPr kumimoji="0" lang="ru-RU"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lvl="0" algn="r" eaLnBrk="0" fontAlgn="base" hangingPunct="0">
              <a:spcBef>
                <a:spcPct val="0"/>
              </a:spcBef>
              <a:spcAft>
                <a:spcPct val="0"/>
              </a:spcAft>
            </a:pPr>
            <a:r>
              <a:rPr kumimoji="0" lang="ru-RU"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Отрывок из поэмы «Прозрение» С.К. </a:t>
            </a:r>
            <a:r>
              <a:rPr kumimoji="0" lang="ru-RU" sz="1400" b="0" i="0" u="none" strike="noStrike" cap="none" normalizeH="0" baseline="0" dirty="0" err="1"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Каляева</a:t>
            </a:r>
            <a:endParaRPr lang="ru-RU" sz="1400" dirty="0" smtClean="0">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endParaRPr>
          </a:p>
          <a:p>
            <a:pPr lvl="0" algn="r" eaLnBrk="0" fontAlgn="base" hangingPunct="0">
              <a:spcBef>
                <a:spcPct val="0"/>
              </a:spcBef>
              <a:spcAft>
                <a:spcPct val="0"/>
              </a:spcAft>
            </a:pPr>
            <a:r>
              <a:rPr kumimoji="0" lang="ru-RU"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(«Гимн</a:t>
            </a:r>
            <a:r>
              <a:rPr lang="ru-RU" sz="1400" dirty="0">
                <a:effectLst>
                  <a:outerShdw blurRad="38100" dist="38100" dir="2700000" algn="tl">
                    <a:srgbClr val="000000">
                      <a:alpha val="43137"/>
                    </a:srgbClr>
                  </a:outerShdw>
                </a:effectLst>
                <a:latin typeface="Times New Roman" pitchFamily="18" charset="0"/>
                <a:cs typeface="Times New Roman" pitchFamily="18" charset="0"/>
              </a:rPr>
              <a:t> </a:t>
            </a:r>
            <a:r>
              <a:rPr kumimoji="0" lang="ru-RU"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степи». Элиста, 1977)</a:t>
            </a:r>
            <a:endParaRPr kumimoji="0" lang="ru-RU"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026" name="Picture 2" descr="C:\Users\user\Desktop\Рисунок2.jpg"/>
          <p:cNvPicPr>
            <a:picLocks noChangeAspect="1" noChangeArrowheads="1"/>
          </p:cNvPicPr>
          <p:nvPr/>
        </p:nvPicPr>
        <p:blipFill>
          <a:blip r:embed="rId2"/>
          <a:srcRect/>
          <a:stretch>
            <a:fillRect/>
          </a:stretch>
        </p:blipFill>
        <p:spPr bwMode="auto">
          <a:xfrm>
            <a:off x="6065519" y="142853"/>
            <a:ext cx="2908626" cy="22860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pull dir="d"/>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2" name="Rectangle 6"/>
          <p:cNvSpPr>
            <a:spLocks noChangeArrowheads="1"/>
          </p:cNvSpPr>
          <p:nvPr/>
        </p:nvSpPr>
        <p:spPr bwMode="auto">
          <a:xfrm>
            <a:off x="2571736" y="0"/>
            <a:ext cx="6429420" cy="67403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531813" algn="ctr" fontAlgn="base">
              <a:spcBef>
                <a:spcPct val="0"/>
              </a:spcBef>
              <a:spcAft>
                <a:spcPct val="0"/>
              </a:spcAft>
            </a:pPr>
            <a:r>
              <a:rPr lang="ru-RU" sz="1600" b="1" dirty="0" smtClean="0">
                <a:effectLst>
                  <a:outerShdw blurRad="38100" dist="38100" dir="2700000" algn="tl">
                    <a:srgbClr val="000000">
                      <a:alpha val="43137"/>
                    </a:srgbClr>
                  </a:outerShdw>
                </a:effectLst>
                <a:latin typeface="Times New Roman" pitchFamily="18" charset="0"/>
                <a:cs typeface="Times New Roman" pitchFamily="18" charset="0"/>
              </a:rPr>
              <a:t>Майоров </a:t>
            </a:r>
            <a:r>
              <a:rPr lang="ru-RU" sz="1600" b="1" dirty="0" err="1" smtClean="0">
                <a:effectLst>
                  <a:outerShdw blurRad="38100" dist="38100" dir="2700000" algn="tl">
                    <a:srgbClr val="000000">
                      <a:alpha val="43137"/>
                    </a:srgbClr>
                  </a:outerShdw>
                </a:effectLst>
                <a:latin typeface="Times New Roman" pitchFamily="18" charset="0"/>
                <a:cs typeface="Times New Roman" pitchFamily="18" charset="0"/>
              </a:rPr>
              <a:t>Бадма</a:t>
            </a:r>
            <a:r>
              <a:rPr lang="ru-RU" sz="1600" b="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sz="1600" b="1" dirty="0" err="1" smtClean="0">
                <a:effectLst>
                  <a:outerShdw blurRad="38100" dist="38100" dir="2700000" algn="tl">
                    <a:srgbClr val="000000">
                      <a:alpha val="43137"/>
                    </a:srgbClr>
                  </a:outerShdw>
                </a:effectLst>
                <a:latin typeface="Times New Roman" pitchFamily="18" charset="0"/>
                <a:cs typeface="Times New Roman" pitchFamily="18" charset="0"/>
              </a:rPr>
              <a:t>Гаряевич</a:t>
            </a:r>
            <a:endParaRPr lang="ru-RU" sz="1600" b="1" dirty="0" smtClean="0">
              <a:effectLst>
                <a:outerShdw blurRad="38100" dist="38100" dir="2700000" algn="tl">
                  <a:srgbClr val="000000">
                    <a:alpha val="43137"/>
                  </a:srgbClr>
                </a:outerShdw>
              </a:effectLst>
              <a:latin typeface="Times New Roman" pitchFamily="18" charset="0"/>
              <a:cs typeface="Times New Roman" pitchFamily="18" charset="0"/>
            </a:endParaRPr>
          </a:p>
          <a:p>
            <a:pPr indent="531813" algn="ctr" fontAlgn="base">
              <a:spcBef>
                <a:spcPct val="0"/>
              </a:spcBef>
              <a:spcAft>
                <a:spcPct val="0"/>
              </a:spcAft>
            </a:pPr>
            <a:r>
              <a:rPr lang="ru-RU" sz="1600" b="1" dirty="0" smtClean="0">
                <a:effectLst>
                  <a:outerShdw blurRad="38100" dist="38100" dir="2700000" algn="tl">
                    <a:srgbClr val="000000">
                      <a:alpha val="43137"/>
                    </a:srgbClr>
                  </a:outerShdw>
                </a:effectLst>
                <a:latin typeface="Times New Roman" pitchFamily="18" charset="0"/>
                <a:cs typeface="Times New Roman" pitchFamily="18" charset="0"/>
              </a:rPr>
              <a:t>(1900-1989)</a:t>
            </a:r>
          </a:p>
          <a:p>
            <a:pPr marR="0" lvl="0" indent="531813" algn="just"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Родился 10 сентября 1900 года в </a:t>
            </a:r>
            <a:r>
              <a:rPr kumimoji="0" lang="ru-RU" sz="1600" b="0" i="0" u="none" strike="noStrike" cap="none" normalizeH="0" baseline="0" dirty="0" err="1" smtClean="0">
                <a:ln>
                  <a:noFill/>
                </a:ln>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хотоне</a:t>
            </a:r>
            <a:r>
              <a:rPr kumimoji="0" lang="ru-RU" sz="1600" b="0" i="0" u="none" strike="noStrike" cap="none" normalizeH="0" baseline="0" dirty="0" smtClean="0">
                <a:ln>
                  <a:noFill/>
                </a:ln>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Яргачин</a:t>
            </a:r>
            <a:r>
              <a:rPr kumimoji="0" lang="ru-RU" sz="1600" b="0" i="0" u="none" strike="noStrike" cap="none" normalizeH="0" baseline="0" dirty="0" smtClean="0">
                <a:ln>
                  <a:noFill/>
                </a:ln>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Эркетен</a:t>
            </a:r>
            <a:r>
              <a:rPr kumimoji="0" lang="ru-RU" sz="1600" b="0" i="0" u="none" strike="noStrike" cap="none" normalizeH="0" baseline="0" dirty="0" smtClean="0">
                <a:ln>
                  <a:noFill/>
                </a:ln>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неподалеку от с. </a:t>
            </a:r>
            <a:r>
              <a:rPr kumimoji="0" lang="ru-RU" sz="1600" b="0" i="0" u="none" strike="noStrike" cap="none" normalizeH="0" baseline="0" dirty="0" err="1" smtClean="0">
                <a:ln>
                  <a:noFill/>
                </a:ln>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Долбань</a:t>
            </a:r>
            <a:r>
              <a:rPr kumimoji="0" lang="ru-RU" sz="1600" b="0" i="0" u="none" strike="noStrike" cap="none" normalizeH="0" baseline="0" dirty="0" smtClean="0">
                <a:ln>
                  <a:noFill/>
                </a:ln>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(ныне поселок Лиман) </a:t>
            </a:r>
            <a:r>
              <a:rPr kumimoji="0" lang="ru-RU" sz="1600" b="0" i="0" u="none" strike="noStrike" cap="none" normalizeH="0" baseline="0" dirty="0" err="1" smtClean="0">
                <a:ln>
                  <a:noFill/>
                </a:ln>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Яндыко-Мочажного</a:t>
            </a:r>
            <a:r>
              <a:rPr kumimoji="0" lang="ru-RU" sz="1600" b="0" i="0" u="none" strike="noStrike" cap="none" normalizeH="0" baseline="0" dirty="0" smtClean="0">
                <a:ln>
                  <a:noFill/>
                </a:ln>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улуса, бывшей Астраханской губернии.</a:t>
            </a:r>
            <a:r>
              <a:rPr kumimoji="0" lang="ru-RU" sz="1600" b="0" i="0" u="none" strike="noStrike" cap="none" normalizeH="0" dirty="0" smtClean="0">
                <a:ln>
                  <a:noFill/>
                </a:ln>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smtClean="0">
                <a:ln>
                  <a:noFill/>
                </a:ln>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Как бедняк, рано потерявший родителей, </a:t>
            </a:r>
            <a:r>
              <a:rPr kumimoji="0" lang="ru-RU" sz="1600" b="0" i="0" u="none" strike="noStrike" cap="none" normalizeH="0" baseline="0" dirty="0" err="1" smtClean="0">
                <a:ln>
                  <a:noFill/>
                </a:ln>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Бадма</a:t>
            </a:r>
            <a:r>
              <a:rPr kumimoji="0" lang="ru-RU" sz="1600" b="0" i="0" u="none" strike="noStrike" cap="none" normalizeH="0" baseline="0" dirty="0" smtClean="0">
                <a:ln>
                  <a:noFill/>
                </a:ln>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Гаряевич</a:t>
            </a:r>
            <a:r>
              <a:rPr kumimoji="0" lang="ru-RU" sz="1600" b="0" i="0" u="none" strike="noStrike" cap="none" normalizeH="0" baseline="0" dirty="0" smtClean="0">
                <a:ln>
                  <a:noFill/>
                </a:ln>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учился за счет средств «калмыцкого капитала» на подготовку толмачей (переводчиков).</a:t>
            </a:r>
            <a:endParaRPr kumimoji="0" lang="ru-RU" sz="1600" b="0" i="0" u="none" strike="noStrike" cap="none" normalizeH="0" baseline="0" dirty="0" smtClean="0">
              <a:ln>
                <a:noFill/>
              </a:ln>
              <a:effectLst>
                <a:outerShdw blurRad="38100" dist="38100" dir="2700000" algn="tl">
                  <a:srgbClr val="000000">
                    <a:alpha val="43137"/>
                  </a:srgbClr>
                </a:outerShdw>
              </a:effectLst>
              <a:latin typeface="Times New Roman" pitchFamily="18" charset="0"/>
              <a:cs typeface="Times New Roman" pitchFamily="18" charset="0"/>
            </a:endParaRPr>
          </a:p>
          <a:p>
            <a:pPr marR="0" lvl="0" indent="531813"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Во время каникул, уже с пятнадцати лет, он работал бакенщиком. Здесь и состоялись первые знакомства будущего большевика с передовыми, революционно мыслящими представителями калмыцкого народа, которые оставили неизгладимый след в душе подростка.</a:t>
            </a:r>
            <a:endParaRPr kumimoji="0" lang="ru-RU" sz="1600" b="0" i="0" u="none" strike="noStrike" cap="none" normalizeH="0" baseline="0" dirty="0" smtClean="0">
              <a:ln>
                <a:noFill/>
              </a:ln>
              <a:effectLst>
                <a:outerShdw blurRad="38100" dist="38100" dir="2700000" algn="tl">
                  <a:srgbClr val="000000">
                    <a:alpha val="43137"/>
                  </a:srgbClr>
                </a:outerShdw>
              </a:effectLst>
              <a:latin typeface="Times New Roman" pitchFamily="18" charset="0"/>
              <a:cs typeface="Times New Roman" pitchFamily="18" charset="0"/>
            </a:endParaRPr>
          </a:p>
          <a:p>
            <a:pPr marR="0" lvl="0" indent="531813"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Майоров - участник гражданской войны и строительства новой Калмыкии в первые годы Советской власти, он - один из старейших коммунистов республики. </a:t>
            </a:r>
            <a:r>
              <a:rPr kumimoji="0" lang="ru-RU" sz="1600" b="0" i="0" u="none" strike="noStrike" cap="none" normalizeH="0" baseline="0" dirty="0" err="1" smtClean="0">
                <a:ln>
                  <a:noFill/>
                </a:ln>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Бадма</a:t>
            </a:r>
            <a:r>
              <a:rPr kumimoji="0" lang="ru-RU" sz="1600" b="0" i="0" u="none" strike="noStrike" cap="none" normalizeH="0" baseline="0" dirty="0" smtClean="0">
                <a:ln>
                  <a:noFill/>
                </a:ln>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Гаряевич</a:t>
            </a:r>
            <a:r>
              <a:rPr kumimoji="0" lang="ru-RU" sz="1600" b="0" i="0" u="none" strike="noStrike" cap="none" normalizeH="0" baseline="0" dirty="0" smtClean="0">
                <a:ln>
                  <a:noFill/>
                </a:ln>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принимал самое активное участие в установлении Советской власти в степной части Калмыкии после освобождения ее от белогвардейских войск Деникина в начале 1920 года, был делегатом 1-го </a:t>
            </a:r>
            <a:r>
              <a:rPr kumimoji="0" lang="ru-RU" sz="1600" b="0" i="0" u="none" strike="noStrike" cap="none" normalizeH="0" baseline="0" dirty="0" err="1" smtClean="0">
                <a:ln>
                  <a:noFill/>
                </a:ln>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общекалмыцкого</a:t>
            </a:r>
            <a:r>
              <a:rPr kumimoji="0" lang="ru-RU" sz="1600" b="0" i="0" u="none" strike="noStrike" cap="none" normalizeH="0" baseline="0" dirty="0" smtClean="0">
                <a:ln>
                  <a:noFill/>
                </a:ln>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съезда Советов в июле 1920 года.</a:t>
            </a:r>
            <a:endParaRPr kumimoji="0" lang="ru-RU" sz="1600" b="0" i="0" u="none" strike="noStrike" cap="none" normalizeH="0" baseline="0" dirty="0" smtClean="0">
              <a:ln>
                <a:noFill/>
              </a:ln>
              <a:effectLst>
                <a:outerShdw blurRad="38100" dist="38100" dir="2700000" algn="tl">
                  <a:srgbClr val="000000">
                    <a:alpha val="43137"/>
                  </a:srgbClr>
                </a:outerShdw>
              </a:effectLst>
              <a:latin typeface="Times New Roman" pitchFamily="18" charset="0"/>
              <a:cs typeface="Times New Roman" pitchFamily="18" charset="0"/>
            </a:endParaRPr>
          </a:p>
          <a:p>
            <a:pPr marR="0" lvl="0" indent="531813"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Свою литературную работу он начал в 1922 году, когда был назначен редактором калмыцкой областной газеты «</a:t>
            </a:r>
            <a:r>
              <a:rPr kumimoji="0" lang="ru-RU" sz="1600" b="0" i="0" u="none" strike="noStrike" cap="none" normalizeH="0" baseline="0" dirty="0" err="1" smtClean="0">
                <a:ln>
                  <a:noFill/>
                </a:ln>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Улан-Хальмг</a:t>
            </a:r>
            <a:r>
              <a:rPr kumimoji="0" lang="ru-RU" sz="1600" b="0" i="0" u="none" strike="noStrike" cap="none" normalizeH="0" baseline="0" dirty="0" smtClean="0">
                <a:ln>
                  <a:noFill/>
                </a:ln>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(«Красный калмык»). С тех пор на страницах газет и журналов было опубликовано много его статей и корреспонденции. В 1930 го­ду в г. Элисте вышел «Русско-калмыцкий словарь», а в 1940 году в г. Сталинграде - сборник калмыцкого фольклора, в составление которого внес большой вклад. Б.Майоров является автором нескольких обработок калмыцких сказок, включенных в разные издания, в том числе и в «Калмыцкие сказки» (Москва, 1962).</a:t>
            </a:r>
            <a:endParaRPr kumimoji="0" lang="ru-RU" sz="1600" b="0" i="0" u="none" strike="noStrike" cap="none" normalizeH="0" baseline="0" dirty="0" smtClean="0">
              <a:ln>
                <a:noFill/>
              </a:ln>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9" name="Picture 1" descr="C:\Users\User-ChZ\Desktop\Автономия\4.jpg"/>
          <p:cNvPicPr>
            <a:picLocks noChangeAspect="1" noChangeArrowheads="1"/>
          </p:cNvPicPr>
          <p:nvPr/>
        </p:nvPicPr>
        <p:blipFill>
          <a:blip r:embed="rId2" cstate="print"/>
          <a:srcRect l="8889" t="16862" r="62222" b="24121"/>
          <a:stretch>
            <a:fillRect/>
          </a:stretch>
        </p:blipFill>
        <p:spPr bwMode="auto">
          <a:xfrm>
            <a:off x="142844" y="214290"/>
            <a:ext cx="2286016" cy="3692795"/>
          </a:xfrm>
          <a:prstGeom prst="rect">
            <a:avLst/>
          </a:prstGeom>
          <a:noFill/>
        </p:spPr>
      </p:pic>
    </p:spTree>
  </p:cSld>
  <p:clrMapOvr>
    <a:masterClrMapping/>
  </p:clrMapOvr>
  <p:transition>
    <p:pull dir="d"/>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500298" y="142852"/>
            <a:ext cx="6500858" cy="4278094"/>
          </a:xfrm>
          <a:prstGeom prst="rect">
            <a:avLst/>
          </a:prstGeom>
        </p:spPr>
        <p:txBody>
          <a:bodyPr wrap="square">
            <a:spAutoFit/>
          </a:bodyPr>
          <a:lstStyle/>
          <a:p>
            <a:pPr lvl="0" indent="531813" algn="just" eaLnBrk="0" fontAlgn="base" hangingPunct="0">
              <a:spcBef>
                <a:spcPct val="0"/>
              </a:spcBef>
              <a:spcAft>
                <a:spcPct val="0"/>
              </a:spcAft>
            </a:pPr>
            <a:r>
              <a:rPr kumimoji="0" lang="ru-RU" sz="1600" b="0" i="0" u="none" strike="noStrike" cap="none" normalizeH="0" baseline="0" dirty="0" smtClean="0">
                <a:ln>
                  <a:noFill/>
                </a:ln>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В последние годы </a:t>
            </a:r>
            <a:r>
              <a:rPr kumimoji="0" lang="ru-RU" sz="1600" b="0" i="0" u="none" strike="noStrike" cap="none" normalizeH="0" baseline="0" dirty="0" err="1" smtClean="0">
                <a:ln>
                  <a:noFill/>
                </a:ln>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Бадма</a:t>
            </a:r>
            <a:r>
              <a:rPr kumimoji="0" lang="ru-RU" sz="1600" b="0" i="0" u="none" strike="noStrike" cap="none" normalizeH="0" baseline="0" dirty="0" smtClean="0">
                <a:ln>
                  <a:noFill/>
                </a:ln>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Гаряевич</a:t>
            </a:r>
            <a:r>
              <a:rPr kumimoji="0" lang="ru-RU" sz="1600" b="0" i="0" u="none" strike="noStrike" cap="none" normalizeH="0" baseline="0" dirty="0" smtClean="0">
                <a:ln>
                  <a:noFill/>
                </a:ln>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работает над мемуарами о революции и становлении Советской власти в Калмыкии. В 1962 году </a:t>
            </a:r>
            <a:r>
              <a:rPr kumimoji="0" lang="ru-RU" sz="1600" b="0" i="0" u="none" strike="noStrike" cap="none" normalizeH="0" baseline="0" dirty="0" err="1" smtClean="0">
                <a:ln>
                  <a:noFill/>
                </a:ln>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Калмиздат</a:t>
            </a:r>
            <a:r>
              <a:rPr kumimoji="0" lang="ru-RU" sz="1600" b="0" i="0" u="none" strike="noStrike" cap="none" normalizeH="0" baseline="0" dirty="0" smtClean="0">
                <a:ln>
                  <a:noFill/>
                </a:ln>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выпустил его книгу «Незабываемые годы», в 1965 году - «Великая перемена».</a:t>
            </a:r>
            <a:endParaRPr kumimoji="0" lang="ru-RU" sz="1600" b="0" i="0" u="none" strike="noStrike" cap="none" normalizeH="0" baseline="0" dirty="0" smtClean="0">
              <a:ln>
                <a:noFill/>
              </a:ln>
              <a:effectLst>
                <a:outerShdw blurRad="38100" dist="38100" dir="2700000" algn="tl">
                  <a:srgbClr val="000000">
                    <a:alpha val="43137"/>
                  </a:srgbClr>
                </a:outerShdw>
              </a:effectLst>
              <a:latin typeface="Times New Roman" pitchFamily="18" charset="0"/>
              <a:cs typeface="Times New Roman" pitchFamily="18" charset="0"/>
            </a:endParaRPr>
          </a:p>
          <a:p>
            <a:pPr lvl="0" indent="531813" algn="just" eaLnBrk="0" fontAlgn="base" hangingPunct="0">
              <a:spcBef>
                <a:spcPct val="0"/>
              </a:spcBef>
              <a:spcAft>
                <a:spcPct val="0"/>
              </a:spcAft>
            </a:pPr>
            <a:r>
              <a:rPr kumimoji="0" lang="ru-RU" sz="1600" b="0" i="0" u="none" strike="noStrike" cap="none" normalizeH="0" baseline="0" dirty="0" smtClean="0">
                <a:ln>
                  <a:noFill/>
                </a:ln>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В своих мемуарах Б. Г. Майоров рассказывает о революционном прошлом калмыцкого народа, об его участии в защите Советской власти. Очень ценными являются воспоминания о встречах с революционными деятелями Калмыкии в годы гражданской войны и строительства социализма. Будучи политработником </a:t>
            </a:r>
            <a:r>
              <a:rPr kumimoji="0" lang="en-US" sz="1600" b="0" i="0" u="none" strike="noStrike" cap="none" normalizeH="0" baseline="0" dirty="0" smtClean="0">
                <a:ln>
                  <a:noFill/>
                </a:ln>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XI </a:t>
            </a:r>
            <a:r>
              <a:rPr kumimoji="0" lang="ru-RU" sz="1600" b="0" i="0" u="none" strike="noStrike" cap="none" normalizeH="0" baseline="0" dirty="0" smtClean="0">
                <a:ln>
                  <a:noFill/>
                </a:ln>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Красной Армии и штаба десантного отряда моряков Волжско-Каспийской флотилии, а потом военным комиссаром в улусе, он встречался со многими интересными людьми. Майоров был делегатом </a:t>
            </a:r>
            <a:r>
              <a:rPr kumimoji="0" lang="en-US" sz="1600" b="0" i="0" u="none" strike="noStrike" cap="none" normalizeH="0" baseline="0" dirty="0" smtClean="0">
                <a:ln>
                  <a:noFill/>
                </a:ln>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I </a:t>
            </a:r>
            <a:r>
              <a:rPr kumimoji="0" lang="ru-RU" sz="1600" b="0" i="0" u="none" strike="noStrike" cap="none" normalizeH="0" baseline="0" dirty="0" smtClean="0">
                <a:ln>
                  <a:noFill/>
                </a:ln>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съезда народов Востока и </a:t>
            </a:r>
            <a:r>
              <a:rPr kumimoji="0" lang="en-US" sz="1600" b="0" i="0" u="none" strike="noStrike" cap="none" normalizeH="0" baseline="0" dirty="0" smtClean="0">
                <a:ln>
                  <a:noFill/>
                </a:ln>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XI </a:t>
            </a:r>
            <a:r>
              <a:rPr kumimoji="0" lang="ru-RU" sz="1600" b="0" i="0" u="none" strike="noStrike" cap="none" normalizeH="0" baseline="0" dirty="0" smtClean="0">
                <a:ln>
                  <a:noFill/>
                </a:ln>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съезда РКП(б) в 1922 году в г. Москве, которым руководил В. И. Ленин</a:t>
            </a:r>
            <a:endParaRPr kumimoji="0" lang="ru-RU" sz="1600" b="0" i="0" u="none" strike="noStrike" cap="none" normalizeH="0" baseline="0" dirty="0" smtClean="0">
              <a:ln>
                <a:noFill/>
              </a:ln>
              <a:effectLst>
                <a:outerShdw blurRad="38100" dist="38100" dir="2700000" algn="tl">
                  <a:srgbClr val="000000">
                    <a:alpha val="43137"/>
                  </a:srgbClr>
                </a:outerShdw>
              </a:effectLst>
              <a:latin typeface="Times New Roman" pitchFamily="18" charset="0"/>
              <a:cs typeface="Times New Roman" pitchFamily="18" charset="0"/>
            </a:endParaRPr>
          </a:p>
          <a:p>
            <a:pPr lvl="0" indent="531813" algn="just" eaLnBrk="0" fontAlgn="base" hangingPunct="0">
              <a:spcBef>
                <a:spcPct val="0"/>
              </a:spcBef>
              <a:spcAft>
                <a:spcPct val="0"/>
              </a:spcAft>
            </a:pPr>
            <a:r>
              <a:rPr kumimoji="0" lang="ru-RU" sz="1600" b="0" i="0" u="none" strike="noStrike" cap="none" normalizeH="0" baseline="0" dirty="0" smtClean="0">
                <a:ln>
                  <a:noFill/>
                </a:ln>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В канун 50-летия Советской власти </a:t>
            </a:r>
            <a:r>
              <a:rPr kumimoji="0" lang="ru-RU" sz="1600" b="0" i="0" u="none" strike="noStrike" cap="none" normalizeH="0" baseline="0" dirty="0" err="1" smtClean="0">
                <a:ln>
                  <a:noFill/>
                </a:ln>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Бадма</a:t>
            </a:r>
            <a:r>
              <a:rPr kumimoji="0" lang="ru-RU" sz="1600" b="0" i="0" u="none" strike="noStrike" cap="none" normalizeH="0" baseline="0" dirty="0" smtClean="0">
                <a:ln>
                  <a:noFill/>
                </a:ln>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Гаряевич</a:t>
            </a:r>
            <a:r>
              <a:rPr kumimoji="0" lang="ru-RU" sz="1600" b="0" i="0" u="none" strike="noStrike" cap="none" normalizeH="0" baseline="0" dirty="0" smtClean="0">
                <a:ln>
                  <a:noFill/>
                </a:ln>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Майоров был удостоен высшей награды Родины - ордена Ленина за активное участие в революции и строительстве социализма.</a:t>
            </a:r>
          </a:p>
        </p:txBody>
      </p:sp>
      <p:pic>
        <p:nvPicPr>
          <p:cNvPr id="48130" name="Picture 2" descr="F:\Автономия\Тексты\0011.jpg"/>
          <p:cNvPicPr>
            <a:picLocks noChangeAspect="1" noChangeArrowheads="1"/>
          </p:cNvPicPr>
          <p:nvPr/>
        </p:nvPicPr>
        <p:blipFill>
          <a:blip r:embed="rId2" cstate="print"/>
          <a:srcRect l="15628" t="2241" r="6234" b="58832"/>
          <a:stretch>
            <a:fillRect/>
          </a:stretch>
        </p:blipFill>
        <p:spPr bwMode="auto">
          <a:xfrm>
            <a:off x="285720" y="4000504"/>
            <a:ext cx="1571636" cy="2730576"/>
          </a:xfrm>
          <a:prstGeom prst="rect">
            <a:avLst/>
          </a:prstGeom>
          <a:noFill/>
        </p:spPr>
      </p:pic>
      <p:sp>
        <p:nvSpPr>
          <p:cNvPr id="5" name="Прямоугольник 4"/>
          <p:cNvSpPr/>
          <p:nvPr/>
        </p:nvSpPr>
        <p:spPr>
          <a:xfrm>
            <a:off x="2071670" y="5517232"/>
            <a:ext cx="6929486" cy="1046440"/>
          </a:xfrm>
          <a:prstGeom prst="rect">
            <a:avLst/>
          </a:prstGeom>
        </p:spPr>
        <p:txBody>
          <a:bodyPr wrap="square">
            <a:spAutoFit/>
          </a:bodyPr>
          <a:lstStyle/>
          <a:p>
            <a:pPr lvl="0" indent="531813" algn="just" eaLnBrk="0" fontAlgn="base" hangingPunct="0">
              <a:spcBef>
                <a:spcPct val="0"/>
              </a:spcBef>
              <a:spcAft>
                <a:spcPct val="0"/>
              </a:spcAft>
            </a:pPr>
            <a:r>
              <a:rPr lang="ru-RU" sz="1600" dirty="0" smtClean="0">
                <a:solidFill>
                  <a:schemeClr val="tx1">
                    <a:lumMod val="65000"/>
                    <a:lumOff val="35000"/>
                  </a:schemeClr>
                </a:solidFill>
                <a:effectLst>
                  <a:outerShdw blurRad="38100" dist="38100" dir="2700000" algn="tl">
                    <a:srgbClr val="000000">
                      <a:alpha val="43137"/>
                    </a:srgbClr>
                  </a:outerShdw>
                </a:effectLst>
                <a:latin typeface="Times New Roman" pitchFamily="18" charset="0"/>
                <a:cs typeface="Times New Roman" pitchFamily="18" charset="0"/>
              </a:rPr>
              <a:t>Сын – </a:t>
            </a:r>
            <a:r>
              <a:rPr lang="ru-RU" sz="1600" dirty="0" err="1" smtClean="0">
                <a:solidFill>
                  <a:schemeClr val="tx1">
                    <a:lumMod val="65000"/>
                    <a:lumOff val="35000"/>
                  </a:schemeClr>
                </a:solidFill>
                <a:effectLst>
                  <a:outerShdw blurRad="38100" dist="38100" dir="2700000" algn="tl">
                    <a:srgbClr val="000000">
                      <a:alpha val="43137"/>
                    </a:srgbClr>
                  </a:outerShdw>
                </a:effectLst>
                <a:latin typeface="Times New Roman" pitchFamily="18" charset="0"/>
                <a:cs typeface="Times New Roman" pitchFamily="18" charset="0"/>
              </a:rPr>
              <a:t>Венициан</a:t>
            </a:r>
            <a:r>
              <a:rPr lang="ru-RU" sz="1600" dirty="0" smtClean="0">
                <a:solidFill>
                  <a:schemeClr val="tx1">
                    <a:lumMod val="65000"/>
                    <a:lumOff val="35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ru-RU" sz="1600" dirty="0" err="1" smtClean="0">
                <a:solidFill>
                  <a:schemeClr val="tx1">
                    <a:lumMod val="65000"/>
                    <a:lumOff val="35000"/>
                  </a:schemeClr>
                </a:solidFill>
                <a:effectLst>
                  <a:outerShdw blurRad="38100" dist="38100" dir="2700000" algn="tl">
                    <a:srgbClr val="000000">
                      <a:alpha val="43137"/>
                    </a:srgbClr>
                  </a:outerShdw>
                </a:effectLst>
                <a:latin typeface="Times New Roman" pitchFamily="18" charset="0"/>
                <a:cs typeface="Times New Roman" pitchFamily="18" charset="0"/>
              </a:rPr>
              <a:t>Бадмаевич</a:t>
            </a:r>
            <a:r>
              <a:rPr lang="ru-RU" sz="1600" dirty="0" smtClean="0">
                <a:solidFill>
                  <a:schemeClr val="tx1">
                    <a:lumMod val="65000"/>
                    <a:lumOff val="35000"/>
                  </a:schemeClr>
                </a:solidFill>
                <a:effectLst>
                  <a:outerShdw blurRad="38100" dist="38100" dir="2700000" algn="tl">
                    <a:srgbClr val="000000">
                      <a:alpha val="43137"/>
                    </a:srgbClr>
                  </a:outerShdw>
                </a:effectLst>
                <a:latin typeface="Times New Roman" pitchFamily="18" charset="0"/>
                <a:cs typeface="Times New Roman" pitchFamily="18" charset="0"/>
              </a:rPr>
              <a:t> Майоров (родился в 1921г. в селе Долбан, ныне поселок Лиман Астраханской области). Младший лейтенант Майоров погиб, участвуя в обороне Брестской крепости 10 июля 1941 г.</a:t>
            </a:r>
          </a:p>
          <a:p>
            <a:pPr lvl="0" indent="531813" algn="just" eaLnBrk="0" fontAlgn="base" hangingPunct="0">
              <a:spcBef>
                <a:spcPct val="0"/>
              </a:spcBef>
              <a:spcAft>
                <a:spcPct val="0"/>
              </a:spcAft>
            </a:pPr>
            <a:endParaRPr lang="ru-RU" sz="1400" dirty="0" smtClean="0">
              <a:solidFill>
                <a:prstClr val="black"/>
              </a:solidFill>
              <a:latin typeface="Times New Roman" pitchFamily="18" charset="0"/>
              <a:cs typeface="Times New Roman" pitchFamily="18" charset="0"/>
            </a:endParaRPr>
          </a:p>
        </p:txBody>
      </p:sp>
      <p:pic>
        <p:nvPicPr>
          <p:cNvPr id="6" name="Picture 1" descr="C:\Users\User-ChZ\Desktop\Автономия\4.jpg"/>
          <p:cNvPicPr>
            <a:picLocks noChangeAspect="1" noChangeArrowheads="1"/>
          </p:cNvPicPr>
          <p:nvPr/>
        </p:nvPicPr>
        <p:blipFill>
          <a:blip r:embed="rId3" cstate="print"/>
          <a:srcRect l="8889" t="16862" r="62222" b="24121"/>
          <a:stretch>
            <a:fillRect/>
          </a:stretch>
        </p:blipFill>
        <p:spPr bwMode="auto">
          <a:xfrm>
            <a:off x="214282" y="214290"/>
            <a:ext cx="2143140" cy="3461995"/>
          </a:xfrm>
          <a:prstGeom prst="rect">
            <a:avLst/>
          </a:prstGeom>
          <a:noFill/>
        </p:spPr>
      </p:pic>
    </p:spTree>
  </p:cSld>
  <p:clrMapOvr>
    <a:masterClrMapping/>
  </p:clrMapOvr>
  <p:transition>
    <p:pull dir="d"/>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75656" y="1556792"/>
            <a:ext cx="6561146" cy="3785652"/>
          </a:xfrm>
          <a:prstGeom prst="rect">
            <a:avLst/>
          </a:prstGeom>
          <a:noFill/>
        </p:spPr>
        <p:txBody>
          <a:bodyPr wrap="square" rtlCol="0">
            <a:spAutoFit/>
          </a:bodyPr>
          <a:lstStyle/>
          <a:p>
            <a:pPr algn="ctr"/>
            <a:r>
              <a:rPr lang="ru-RU" sz="4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Из воспоминаний участников первого </a:t>
            </a:r>
            <a:r>
              <a:rPr lang="ru-RU" sz="48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общекалмыцкого</a:t>
            </a:r>
            <a:r>
              <a:rPr lang="ru-RU" sz="4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съезда советов</a:t>
            </a:r>
          </a:p>
          <a:p>
            <a:pPr algn="ctr"/>
            <a:endParaRPr lang="ru-RU" sz="4800" b="1" dirty="0">
              <a:latin typeface="Times New Roman" pitchFamily="18" charset="0"/>
              <a:cs typeface="Times New Roman" pitchFamily="18" charset="0"/>
            </a:endParaRPr>
          </a:p>
        </p:txBody>
      </p:sp>
    </p:spTree>
  </p:cSld>
  <p:clrMapOvr>
    <a:masterClrMapping/>
  </p:clrMapOvr>
  <p:transition>
    <p:pull dir="d"/>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ChangeArrowheads="1"/>
          </p:cNvSpPr>
          <p:nvPr/>
        </p:nvSpPr>
        <p:spPr bwMode="auto">
          <a:xfrm>
            <a:off x="3143240" y="-32734"/>
            <a:ext cx="5857916" cy="677108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Свидетельства очевидцев</a:t>
            </a:r>
          </a:p>
          <a:p>
            <a:pPr marR="0" lvl="0" indent="531813"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А.Г. Маслов «Страницы былого»</a:t>
            </a:r>
          </a:p>
          <a:p>
            <a:pPr marR="0" lvl="0" indent="531813" algn="just" defTabSz="9144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endParaRPr>
          </a:p>
          <a:p>
            <a:pPr marR="0" lvl="0" indent="531813"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«К съезду мы готовились тщательно. Были приглашены представители от всех калмыцких групп населения, находящихся в разных областях и губерниях – в Донской и Терской областях, в Ставропольской и Оренбургской губерниях, и в уральских степях. На съезде были представители от </a:t>
            </a:r>
            <a:r>
              <a:rPr kumimoji="0" lang="ru-RU" sz="1400" b="0" i="0" u="none" strike="noStrike" cap="none" normalizeH="0" baseline="0" dirty="0" err="1"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саркантских</a:t>
            </a:r>
            <a:r>
              <a:rPr kumimoji="0" lang="ru-RU"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калмыков из Киргизии. …Местом для созыва съезда было выбрано маленькое село Чилгир </a:t>
            </a:r>
            <a:r>
              <a:rPr kumimoji="0" lang="ru-RU" sz="1400" b="0" i="0" u="none" strike="noStrike" cap="none" normalizeH="0" baseline="0" dirty="0" err="1"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Икицохуровского</a:t>
            </a:r>
            <a:r>
              <a:rPr kumimoji="0" lang="ru-RU"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улуса – географический центр Калмыкии. Этот съезд был назван </a:t>
            </a:r>
            <a:r>
              <a:rPr kumimoji="0" lang="en-US"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I </a:t>
            </a:r>
            <a:r>
              <a:rPr kumimoji="0" lang="ru-RU" sz="1400" b="0" i="0" u="none" strike="noStrike" cap="none" normalizeH="0" baseline="0" dirty="0" err="1"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Общекалмыцким</a:t>
            </a:r>
            <a:r>
              <a:rPr kumimoji="0" lang="ru-RU"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или </a:t>
            </a:r>
            <a:r>
              <a:rPr kumimoji="0" lang="ru-RU" sz="1400" b="0" i="0" u="none" strike="noStrike" cap="none" normalizeH="0" baseline="0" dirty="0" err="1"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Всекалмыцким</a:t>
            </a:r>
            <a:r>
              <a:rPr kumimoji="0" lang="ru-RU"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потому, что на нем были представлены делегаты от всех групп калмыков…, на нем была провозглашена «Декларация прав трудового калмыцкого народа», получившего право самостоятельно определять свои судьбы.</a:t>
            </a:r>
            <a:endParaRPr kumimoji="0" lang="ru-RU"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marR="0" lvl="0" indent="531813"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Этот съезд является по счету – 4-м съездом Советов в Калмыкии со времени установления Советской власти в калмыцкой степи, т.е. с февраля 1918 года. Предшествующие ему 3 съезда Советов состояли из делегатов 8 улусов астраханских калмыков…Это был не только деловой съезд, но и грандиозный </a:t>
            </a:r>
            <a:r>
              <a:rPr kumimoji="0" lang="ru-RU" sz="1400" b="0" i="0" u="none" strike="noStrike" cap="none" normalizeH="0" baseline="0" dirty="0" err="1"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всекалмыцкий</a:t>
            </a:r>
            <a:r>
              <a:rPr kumimoji="0" lang="ru-RU"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митинг, на котором знакомили присутствующих с сущностью Советской власти… Все делегаты, гости и приехавшие самостоятельно привезли с собой кибитки и палатки, продукты питания и живых баранов. Рядом с селом возник целый хотон из кибиток, где разместились и питались участники съезда. Для заседаний съезда на краю села, около колодца, был устроен большой навес, под которым вмещалось не менее тысячи человек…Приветствовать съезд приезжали чрезвычайный уполномоченный Совета Народных Комиссаров РСФСР матрос, участник восстания на броненосце «Потемкин» Бабкин И.П. и представитель Астраханского </a:t>
            </a:r>
            <a:r>
              <a:rPr kumimoji="0" lang="ru-RU" sz="1400" b="0" i="0" u="none" strike="noStrike" cap="none" normalizeH="0" baseline="0" dirty="0" err="1"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губисполкома</a:t>
            </a:r>
            <a:r>
              <a:rPr kumimoji="0" lang="ru-RU"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тов. </a:t>
            </a:r>
            <a:r>
              <a:rPr kumimoji="0" lang="ru-RU" sz="1400" b="0" i="0" u="none" strike="noStrike" cap="none" normalizeH="0" baseline="0" dirty="0" err="1"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Аитов</a:t>
            </a:r>
            <a:r>
              <a:rPr kumimoji="0" lang="ru-RU"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…Делегаты обсудили доклад «Декларация прав трудового калмыцкого народа» и 5 июля единогласно утвердили предложенный проект декларации.</a:t>
            </a:r>
            <a:endParaRPr kumimoji="0" lang="ru-RU"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027" name="Picture 3" descr="C:\Users\User-ChZ\Desktop\Автономия\2.jpg"/>
          <p:cNvPicPr>
            <a:picLocks noChangeAspect="1" noChangeArrowheads="1"/>
          </p:cNvPicPr>
          <p:nvPr/>
        </p:nvPicPr>
        <p:blipFill>
          <a:blip r:embed="rId2" cstate="print"/>
          <a:srcRect/>
          <a:stretch>
            <a:fillRect/>
          </a:stretch>
        </p:blipFill>
        <p:spPr bwMode="auto">
          <a:xfrm>
            <a:off x="142844" y="1340768"/>
            <a:ext cx="3010022" cy="2403260"/>
          </a:xfrm>
          <a:prstGeom prst="rect">
            <a:avLst/>
          </a:prstGeom>
          <a:noFill/>
        </p:spPr>
      </p:pic>
      <p:sp>
        <p:nvSpPr>
          <p:cNvPr id="8" name="TextBox 7"/>
          <p:cNvSpPr txBox="1"/>
          <p:nvPr/>
        </p:nvSpPr>
        <p:spPr>
          <a:xfrm>
            <a:off x="0" y="214290"/>
            <a:ext cx="3428992" cy="646331"/>
          </a:xfrm>
          <a:prstGeom prst="rect">
            <a:avLst/>
          </a:prstGeom>
          <a:noFill/>
        </p:spPr>
        <p:txBody>
          <a:bodyPr wrap="square" rtlCol="0">
            <a:spAutoFit/>
          </a:bodyPr>
          <a:lstStyle/>
          <a:p>
            <a:pPr algn="ctr"/>
            <a:r>
              <a:rPr lang="ru-RU" b="1" dirty="0" smtClean="0">
                <a:effectLst>
                  <a:outerShdw blurRad="38100" dist="38100" dir="2700000" algn="tl">
                    <a:srgbClr val="000000">
                      <a:alpha val="43137"/>
                    </a:srgbClr>
                  </a:outerShdw>
                </a:effectLst>
                <a:latin typeface="Times New Roman" pitchFamily="18" charset="0"/>
                <a:cs typeface="Times New Roman" pitchFamily="18" charset="0"/>
              </a:rPr>
              <a:t>Маслов Алексей Григорьевич</a:t>
            </a:r>
          </a:p>
          <a:p>
            <a:pPr algn="ctr"/>
            <a:r>
              <a:rPr lang="ru-RU" b="1" dirty="0" smtClean="0">
                <a:effectLst>
                  <a:outerShdw blurRad="38100" dist="38100" dir="2700000" algn="tl">
                    <a:srgbClr val="000000">
                      <a:alpha val="43137"/>
                    </a:srgbClr>
                  </a:outerShdw>
                </a:effectLst>
                <a:latin typeface="Times New Roman" pitchFamily="18" charset="0"/>
                <a:cs typeface="Times New Roman" pitchFamily="18" charset="0"/>
              </a:rPr>
              <a:t>(1890-1980)</a:t>
            </a:r>
            <a:endParaRPr lang="ru-RU" b="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9" name="TextBox 8"/>
          <p:cNvSpPr txBox="1"/>
          <p:nvPr/>
        </p:nvSpPr>
        <p:spPr>
          <a:xfrm>
            <a:off x="285720" y="928670"/>
            <a:ext cx="2610266" cy="338554"/>
          </a:xfrm>
          <a:prstGeom prst="rect">
            <a:avLst/>
          </a:prstGeom>
          <a:noFill/>
        </p:spPr>
        <p:txBody>
          <a:bodyPr wrap="none" rtlCol="0">
            <a:spAutoFit/>
          </a:bodyPr>
          <a:lstStyle/>
          <a:p>
            <a:r>
              <a:rPr lang="ru-RU" sz="1600" dirty="0" smtClean="0">
                <a:effectLst>
                  <a:outerShdw blurRad="38100" dist="38100" dir="2700000" algn="tl">
                    <a:srgbClr val="000000">
                      <a:alpha val="43137"/>
                    </a:srgbClr>
                  </a:outerShdw>
                </a:effectLst>
                <a:latin typeface="Times New Roman" pitchFamily="18" charset="0"/>
                <a:cs typeface="Times New Roman" pitchFamily="18" charset="0"/>
              </a:rPr>
              <a:t>Первый военком Калмыкии</a:t>
            </a:r>
            <a:endParaRPr lang="ru-RU" sz="1600"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2050" name="Picture 2" descr="C:\Users\user\Desktop\Рисунок3.jpg"/>
          <p:cNvPicPr>
            <a:picLocks noChangeAspect="1" noChangeArrowheads="1"/>
          </p:cNvPicPr>
          <p:nvPr/>
        </p:nvPicPr>
        <p:blipFill>
          <a:blip r:embed="rId3"/>
          <a:srcRect t="2610" r="3312" b="811"/>
          <a:stretch>
            <a:fillRect/>
          </a:stretch>
        </p:blipFill>
        <p:spPr bwMode="auto">
          <a:xfrm>
            <a:off x="714348" y="3929066"/>
            <a:ext cx="1789812" cy="2759293"/>
          </a:xfrm>
          <a:prstGeom prst="rect">
            <a:avLst/>
          </a:prstGeom>
          <a:noFill/>
        </p:spPr>
      </p:pic>
    </p:spTree>
  </p:cSld>
  <p:clrMapOvr>
    <a:masterClrMapping/>
  </p:clrMapOvr>
  <p:transition>
    <p:pull dir="d"/>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635896" y="142852"/>
            <a:ext cx="5365260" cy="6463308"/>
          </a:xfrm>
          <a:prstGeom prst="rect">
            <a:avLst/>
          </a:prstGeom>
        </p:spPr>
        <p:txBody>
          <a:bodyPr wrap="square">
            <a:spAutoFit/>
          </a:bodyPr>
          <a:lstStyle/>
          <a:p>
            <a:pPr lvl="0" indent="531813" algn="ctr" fontAlgn="base">
              <a:spcBef>
                <a:spcPct val="0"/>
              </a:spcBef>
              <a:spcAft>
                <a:spcPct val="0"/>
              </a:spcAft>
            </a:pPr>
            <a:r>
              <a:rPr lang="ru-RU" b="1" dirty="0" smtClean="0">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Майоров Б. Г. Великая перемена</a:t>
            </a:r>
          </a:p>
          <a:p>
            <a:pPr lvl="0" indent="531813" algn="ctr" fontAlgn="base">
              <a:spcBef>
                <a:spcPct val="0"/>
              </a:spcBef>
              <a:spcAft>
                <a:spcPct val="0"/>
              </a:spcAft>
            </a:pPr>
            <a:endParaRPr lang="ru-RU" dirty="0" smtClean="0">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endParaRPr>
          </a:p>
          <a:p>
            <a:pPr lvl="0" indent="531813" algn="just" fontAlgn="base">
              <a:spcBef>
                <a:spcPct val="0"/>
              </a:spcBef>
              <a:spcAft>
                <a:spcPct val="0"/>
              </a:spcAft>
            </a:pPr>
            <a:r>
              <a:rPr lang="ru-RU" dirty="0" smtClean="0">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«В конце июня в Чилгире шла подготовка к съезду </a:t>
            </a:r>
            <a:r>
              <a:rPr lang="en-US" dirty="0" smtClean="0">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I</a:t>
            </a:r>
            <a:r>
              <a:rPr lang="ru-RU" dirty="0" smtClean="0">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-го </a:t>
            </a:r>
            <a:r>
              <a:rPr lang="ru-RU" dirty="0" err="1" smtClean="0">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Общекалмыцкого</a:t>
            </a:r>
            <a:r>
              <a:rPr lang="ru-RU" dirty="0" smtClean="0">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съезда Советов. Для руководства этой подготовкой сюда из Астрахани прибыли представители Калмыцкого </a:t>
            </a:r>
            <a:r>
              <a:rPr lang="ru-RU" dirty="0" err="1" smtClean="0">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ВЦИКа</a:t>
            </a:r>
            <a:r>
              <a:rPr lang="ru-RU" dirty="0" smtClean="0">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В полукилометре к северу от села для работы съезда было сооружено большое летнее помещение, крытое брезентом. Стали съезжаются делегаты. К открытию съезда прибыл калмыцкий эскадрон из 1-го Калмыцкого революционного кавалерийского полка. Для них было построено специальное помещение недалеко от места съезда. Почти одновременно из с. Улан-Эрге был вызван особый отряд под командой Самсонова. Здесь же, в Чилгире, находился местный конный отряд в сто сабель под моим командованием. Таким образом, в дни работы съезда в Чилгире была сосредоточена довольно значительная военная сила….</a:t>
            </a:r>
          </a:p>
          <a:p>
            <a:pPr lvl="0" indent="531813" algn="just" fontAlgn="base">
              <a:spcBef>
                <a:spcPct val="0"/>
              </a:spcBef>
              <a:spcAft>
                <a:spcPct val="0"/>
              </a:spcAft>
            </a:pPr>
            <a:r>
              <a:rPr lang="ru-RU" dirty="0" smtClean="0">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На съезде присутствовало довольно большое количество делегатов от молодежи… Когда съезд закончил свою работу и делегаты разъехались, снялись из Чилгира и воинские части».</a:t>
            </a:r>
          </a:p>
        </p:txBody>
      </p:sp>
      <p:pic>
        <p:nvPicPr>
          <p:cNvPr id="5" name="Picture 1" descr="C:\Users\User-ChZ\Desktop\Автономия\4.jpg"/>
          <p:cNvPicPr>
            <a:picLocks noChangeAspect="1" noChangeArrowheads="1"/>
          </p:cNvPicPr>
          <p:nvPr/>
        </p:nvPicPr>
        <p:blipFill>
          <a:blip r:embed="rId2" cstate="print"/>
          <a:srcRect/>
          <a:stretch>
            <a:fillRect/>
          </a:stretch>
        </p:blipFill>
        <p:spPr bwMode="auto">
          <a:xfrm>
            <a:off x="142844" y="357166"/>
            <a:ext cx="3429024" cy="2711442"/>
          </a:xfrm>
          <a:prstGeom prst="rect">
            <a:avLst/>
          </a:prstGeom>
          <a:noFill/>
        </p:spPr>
      </p:pic>
      <p:pic>
        <p:nvPicPr>
          <p:cNvPr id="7" name="Рисунок 6" descr="Рисунок4.jpg"/>
          <p:cNvPicPr>
            <a:picLocks noChangeAspect="1"/>
          </p:cNvPicPr>
          <p:nvPr/>
        </p:nvPicPr>
        <p:blipFill>
          <a:blip r:embed="rId3"/>
          <a:srcRect l="2480"/>
          <a:stretch>
            <a:fillRect/>
          </a:stretch>
        </p:blipFill>
        <p:spPr>
          <a:xfrm>
            <a:off x="714348" y="3469240"/>
            <a:ext cx="2071702" cy="3238687"/>
          </a:xfrm>
          <a:prstGeom prst="rect">
            <a:avLst/>
          </a:prstGeom>
        </p:spPr>
      </p:pic>
    </p:spTree>
  </p:cSld>
  <p:clrMapOvr>
    <a:masterClrMapping/>
  </p:clrMapOvr>
  <p:transition>
    <p:pull dir="d"/>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ChangeArrowheads="1"/>
          </p:cNvSpPr>
          <p:nvPr/>
        </p:nvSpPr>
        <p:spPr bwMode="auto">
          <a:xfrm>
            <a:off x="2500298" y="571480"/>
            <a:ext cx="6500858" cy="42165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indent="531813" algn="just" defTabSz="914400" rtl="0" eaLnBrk="1" fontAlgn="base" latinLnBrk="0" hangingPunct="1">
              <a:lnSpc>
                <a:spcPct val="100000"/>
              </a:lnSpc>
              <a:spcBef>
                <a:spcPct val="0"/>
              </a:spcBef>
              <a:spcAft>
                <a:spcPct val="0"/>
              </a:spcAft>
              <a:buClrTx/>
              <a:buSzTx/>
              <a:buFontTx/>
              <a:buNone/>
              <a:tabLst/>
            </a:pPr>
            <a:r>
              <a:rPr kumimoji="0" lang="ru-RU" b="1"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Из книги А.М. </a:t>
            </a:r>
            <a:r>
              <a:rPr kumimoji="0" lang="ru-RU" b="1" i="0" u="none" strike="noStrike" cap="none" normalizeH="0" baseline="0" dirty="0" err="1"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Джимбиева</a:t>
            </a:r>
            <a:r>
              <a:rPr kumimoji="0" lang="ru-RU" b="1"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«Из глубин моей памяти…»</a:t>
            </a:r>
          </a:p>
          <a:p>
            <a:pPr marR="0" lvl="0" indent="531813" algn="just" defTabSz="914400" rtl="0" eaLnBrk="1" fontAlgn="base" latinLnBrk="0" hangingPunct="1">
              <a:lnSpc>
                <a:spcPct val="100000"/>
              </a:lnSpc>
              <a:spcBef>
                <a:spcPct val="0"/>
              </a:spcBef>
              <a:spcAft>
                <a:spcPct val="0"/>
              </a:spcAft>
              <a:buClrTx/>
              <a:buSzTx/>
              <a:buFontTx/>
              <a:buNone/>
              <a:tabLst/>
            </a:pPr>
            <a:endParaRPr lang="ru-RU" dirty="0" smtClean="0">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endParaRPr>
          </a:p>
          <a:p>
            <a:pPr marR="0" lvl="0" indent="531813" algn="just"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«По первому мобилизационном призыву (сентябрь 1918 год) мой отец, </a:t>
            </a:r>
            <a:r>
              <a:rPr kumimoji="0" lang="ru-RU" b="0" i="0" u="none" strike="noStrike" cap="none" normalizeH="0" baseline="0" dirty="0" err="1"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Джимб</a:t>
            </a:r>
            <a:r>
              <a:rPr kumimoji="0" lang="ru-RU"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a:t>
            </a:r>
            <a:r>
              <a:rPr kumimoji="0" lang="ru-RU" b="0" i="0" u="none" strike="noStrike" cap="none" normalizeH="0" baseline="0" dirty="0" err="1"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Манганыков</a:t>
            </a:r>
            <a:r>
              <a:rPr kumimoji="0" lang="ru-RU"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ушел защищать завоевания Октября…Отец вспоминал…, что их Первый Калмыцкий кавалерийский полк, организатором которого были Х.Б. </a:t>
            </a:r>
            <a:r>
              <a:rPr kumimoji="0" lang="ru-RU" b="0" i="0" u="none" strike="noStrike" cap="none" normalizeH="0" baseline="0" dirty="0" err="1"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Кануков</a:t>
            </a:r>
            <a:r>
              <a:rPr kumimoji="0" lang="ru-RU"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и В.А. Хомутников, был сформирован осенью 1919 года в г. Камышин Саратовской губернии…</a:t>
            </a:r>
            <a:r>
              <a:rPr kumimoji="0" lang="ru-RU" b="0" i="0" u="none" strike="noStrike" cap="none" normalizeH="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a:t>
            </a:r>
            <a:r>
              <a:rPr kumimoji="0" lang="ru-RU"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Отец также рассказывал, что когда был созван Первый </a:t>
            </a:r>
            <a:r>
              <a:rPr kumimoji="0" lang="ru-RU" b="0" i="0" u="none" strike="noStrike" cap="none" normalizeH="0" baseline="0" dirty="0" err="1"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общекалмыцкий</a:t>
            </a:r>
            <a:r>
              <a:rPr kumimoji="0" lang="ru-RU"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съезд… то он, хоть и не был делегатом, слушал доклады военного комиссара калмыцкой степи А.Г. Маслова, председателя исполкома А.Ч. Чапчаева, выступления А.М. Амур-Санана, Х.М. </a:t>
            </a:r>
            <a:r>
              <a:rPr kumimoji="0" lang="ru-RU" b="0" i="0" u="none" strike="noStrike" cap="none" normalizeH="0" baseline="0" dirty="0" err="1"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Джалыкова</a:t>
            </a:r>
            <a:r>
              <a:rPr kumimoji="0" lang="ru-RU"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и других, т.к. он охранял делегатов.  (подробнее о Д. </a:t>
            </a:r>
            <a:r>
              <a:rPr kumimoji="0" lang="ru-RU" b="0" i="0" u="none" strike="noStrike" cap="none" normalizeH="0" baseline="0" dirty="0" err="1"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Манганыкове</a:t>
            </a:r>
            <a:r>
              <a:rPr kumimoji="0" lang="ru-RU"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см.</a:t>
            </a:r>
            <a:r>
              <a:rPr kumimoji="0" lang="ru-RU" b="0" i="0" u="none" strike="noStrike" cap="none" normalizeH="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Приложение, п. 3)</a:t>
            </a:r>
            <a:endParaRPr kumimoji="0" lang="ru-RU"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endParaRPr>
          </a:p>
          <a:p>
            <a:pPr marR="0" lvl="0" indent="531813" algn="l" defTabSz="914400" rtl="0" eaLnBrk="1" fontAlgn="base" latinLnBrk="0" hangingPunct="1">
              <a:lnSpc>
                <a:spcPct val="100000"/>
              </a:lnSpc>
              <a:spcBef>
                <a:spcPct val="0"/>
              </a:spcBef>
              <a:spcAft>
                <a:spcPct val="0"/>
              </a:spcAft>
              <a:buClrTx/>
              <a:buSzTx/>
              <a:buFontTx/>
              <a:buNone/>
              <a:tabLst/>
            </a:pPr>
            <a:endParaRPr lang="ru-RU" sz="1600" dirty="0" smtClean="0">
              <a:latin typeface="Times New Roman" pitchFamily="18" charset="0"/>
              <a:cs typeface="Times New Roman" pitchFamily="18" charset="0"/>
            </a:endParaRPr>
          </a:p>
        </p:txBody>
      </p:sp>
      <p:sp>
        <p:nvSpPr>
          <p:cNvPr id="5" name="TextBox 4"/>
          <p:cNvSpPr txBox="1"/>
          <p:nvPr/>
        </p:nvSpPr>
        <p:spPr>
          <a:xfrm>
            <a:off x="179512" y="116632"/>
            <a:ext cx="2336730" cy="646331"/>
          </a:xfrm>
          <a:prstGeom prst="rect">
            <a:avLst/>
          </a:prstGeom>
          <a:noFill/>
        </p:spPr>
        <p:txBody>
          <a:bodyPr wrap="none" rtlCol="0">
            <a:spAutoFit/>
          </a:bodyPr>
          <a:lstStyle/>
          <a:p>
            <a:pPr algn="ctr"/>
            <a:r>
              <a:rPr lang="ru-RU" b="1" dirty="0" err="1" smtClean="0">
                <a:latin typeface="Times New Roman" pitchFamily="18" charset="0"/>
                <a:cs typeface="Times New Roman" pitchFamily="18" charset="0"/>
              </a:rPr>
              <a:t>Джимб</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Манганыков</a:t>
            </a:r>
            <a:endParaRPr lang="ru-RU" b="1" dirty="0" smtClean="0">
              <a:latin typeface="Times New Roman" pitchFamily="18" charset="0"/>
              <a:cs typeface="Times New Roman" pitchFamily="18" charset="0"/>
            </a:endParaRPr>
          </a:p>
          <a:p>
            <a:pPr algn="ctr"/>
            <a:r>
              <a:rPr lang="ru-RU" b="1" dirty="0" smtClean="0">
                <a:latin typeface="Times New Roman" pitchFamily="18" charset="0"/>
                <a:cs typeface="Times New Roman" pitchFamily="18" charset="0"/>
              </a:rPr>
              <a:t>1894-1980</a:t>
            </a:r>
            <a:endParaRPr lang="ru-RU" b="1" dirty="0">
              <a:latin typeface="Times New Roman" pitchFamily="18" charset="0"/>
              <a:cs typeface="Times New Roman" pitchFamily="18" charset="0"/>
            </a:endParaRPr>
          </a:p>
        </p:txBody>
      </p:sp>
      <p:pic>
        <p:nvPicPr>
          <p:cNvPr id="33794" name="Picture 2" descr="F:\Автономия\сканы\Рисунок1.jpg"/>
          <p:cNvPicPr>
            <a:picLocks noChangeAspect="1" noChangeArrowheads="1"/>
          </p:cNvPicPr>
          <p:nvPr/>
        </p:nvPicPr>
        <p:blipFill>
          <a:blip r:embed="rId2" cstate="print"/>
          <a:srcRect l="7719" t="12359" r="42876"/>
          <a:stretch>
            <a:fillRect/>
          </a:stretch>
        </p:blipFill>
        <p:spPr bwMode="auto">
          <a:xfrm>
            <a:off x="323528" y="908719"/>
            <a:ext cx="1891018" cy="2933241"/>
          </a:xfrm>
          <a:prstGeom prst="rect">
            <a:avLst/>
          </a:prstGeom>
          <a:noFill/>
        </p:spPr>
      </p:pic>
      <p:pic>
        <p:nvPicPr>
          <p:cNvPr id="33796" name="Picture 4" descr="C:\Users\User-ChZ\Desktop\Автономия\IMG_1854-768x1152.jpg"/>
          <p:cNvPicPr>
            <a:picLocks noChangeAspect="1" noChangeArrowheads="1"/>
          </p:cNvPicPr>
          <p:nvPr/>
        </p:nvPicPr>
        <p:blipFill>
          <a:blip r:embed="rId3" cstate="print"/>
          <a:srcRect/>
          <a:stretch>
            <a:fillRect/>
          </a:stretch>
        </p:blipFill>
        <p:spPr bwMode="auto">
          <a:xfrm>
            <a:off x="214282" y="3992402"/>
            <a:ext cx="1785950" cy="2678924"/>
          </a:xfrm>
          <a:prstGeom prst="rect">
            <a:avLst/>
          </a:prstGeom>
          <a:noFill/>
        </p:spPr>
      </p:pic>
      <p:sp>
        <p:nvSpPr>
          <p:cNvPr id="7" name="Прямоугольник 6"/>
          <p:cNvSpPr/>
          <p:nvPr/>
        </p:nvSpPr>
        <p:spPr>
          <a:xfrm>
            <a:off x="2143108" y="5286388"/>
            <a:ext cx="6786610" cy="1323439"/>
          </a:xfrm>
          <a:prstGeom prst="rect">
            <a:avLst/>
          </a:prstGeom>
        </p:spPr>
        <p:txBody>
          <a:bodyPr wrap="square">
            <a:spAutoFit/>
          </a:bodyPr>
          <a:lstStyle/>
          <a:p>
            <a:pPr lvl="0" indent="531813" fontAlgn="base">
              <a:spcBef>
                <a:spcPct val="0"/>
              </a:spcBef>
              <a:spcAft>
                <a:spcPct val="0"/>
              </a:spcAft>
            </a:pPr>
            <a:r>
              <a:rPr lang="ru-RU" sz="1600" dirty="0" smtClean="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Сын </a:t>
            </a:r>
            <a:r>
              <a:rPr lang="ru-RU" sz="1600" dirty="0" err="1" smtClean="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Джимба</a:t>
            </a:r>
            <a:r>
              <a:rPr lang="ru-RU" sz="1600" dirty="0" smtClean="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ru-RU" sz="1600" dirty="0" err="1" smtClean="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Манганыкова</a:t>
            </a:r>
            <a:r>
              <a:rPr lang="ru-RU" sz="1600" dirty="0" smtClean="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 – Андрей </a:t>
            </a:r>
            <a:r>
              <a:rPr lang="ru-RU" sz="1600" dirty="0" err="1" smtClean="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Манганыкович</a:t>
            </a:r>
            <a:r>
              <a:rPr lang="ru-RU" sz="1600" dirty="0" smtClean="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ru-RU" sz="1600" dirty="0" err="1" smtClean="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Джимбиев</a:t>
            </a:r>
            <a:r>
              <a:rPr lang="ru-RU" sz="1600" dirty="0" smtClean="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 - Народный писатель Калмыкии, участник Великой Отечественной войны, награжден медалью «За отвагу», автор более 30-ти книг. Годам установления Советской власти в Калмыкии, в которых активно участвовал его отец, посвятил роман «Широкое течение».</a:t>
            </a:r>
          </a:p>
        </p:txBody>
      </p:sp>
    </p:spTree>
  </p:cSld>
  <p:clrMapOvr>
    <a:masterClrMapping/>
  </p:clrMapOvr>
  <p:transition>
    <p:pull dir="d"/>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5536" y="620688"/>
            <a:ext cx="8319867" cy="3785652"/>
          </a:xfrm>
          <a:prstGeom prst="rect">
            <a:avLst/>
          </a:prstGeom>
          <a:noFill/>
        </p:spPr>
        <p:txBody>
          <a:bodyPr wrap="square" rtlCol="0">
            <a:spAutoFit/>
          </a:bodyPr>
          <a:lstStyle/>
          <a:p>
            <a:pPr algn="ctr"/>
            <a:r>
              <a:rPr lang="ru-RU" sz="3600" b="1" dirty="0" smtClean="0">
                <a:effectLst>
                  <a:outerShdw blurRad="38100" dist="38100" dir="2700000" algn="tl">
                    <a:srgbClr val="000000">
                      <a:alpha val="43137"/>
                    </a:srgbClr>
                  </a:outerShdw>
                </a:effectLst>
                <a:latin typeface="Times New Roman" pitchFamily="18" charset="0"/>
                <a:cs typeface="Times New Roman" pitchFamily="18" charset="0"/>
              </a:rPr>
              <a:t>Приложение</a:t>
            </a:r>
            <a:r>
              <a:rPr lang="ru-RU" dirty="0" smtClean="0">
                <a:effectLst>
                  <a:outerShdw blurRad="38100" dist="38100" dir="2700000" algn="tl">
                    <a:srgbClr val="000000">
                      <a:alpha val="43137"/>
                    </a:srgbClr>
                  </a:outerShdw>
                </a:effectLst>
                <a:latin typeface="Times New Roman" pitchFamily="18" charset="0"/>
                <a:cs typeface="Times New Roman" pitchFamily="18" charset="0"/>
              </a:rPr>
              <a:t> </a:t>
            </a:r>
          </a:p>
          <a:p>
            <a:pPr algn="ctr"/>
            <a:r>
              <a:rPr lang="ru-RU" dirty="0" smtClean="0">
                <a:effectLst>
                  <a:outerShdw blurRad="38100" dist="38100" dir="2700000" algn="tl">
                    <a:srgbClr val="000000">
                      <a:alpha val="43137"/>
                    </a:srgbClr>
                  </a:outerShdw>
                </a:effectLst>
                <a:latin typeface="Times New Roman" pitchFamily="18" charset="0"/>
                <a:cs typeface="Times New Roman" pitchFamily="18" charset="0"/>
              </a:rPr>
              <a:t>(тексты из книг для обзора)</a:t>
            </a:r>
          </a:p>
          <a:p>
            <a:pPr algn="ctr"/>
            <a:endParaRPr lang="ru-RU" dirty="0" smtClean="0">
              <a:effectLst>
                <a:outerShdw blurRad="38100" dist="38100" dir="2700000" algn="tl">
                  <a:srgbClr val="000000">
                    <a:alpha val="43137"/>
                  </a:srgbClr>
                </a:outerShdw>
              </a:effectLst>
              <a:latin typeface="Times New Roman" pitchFamily="18" charset="0"/>
              <a:cs typeface="Times New Roman" pitchFamily="18" charset="0"/>
            </a:endParaRPr>
          </a:p>
          <a:p>
            <a:pPr marL="342900" indent="-342900">
              <a:buAutoNum type="arabicPeriod"/>
            </a:pPr>
            <a:r>
              <a:rPr lang="ru-RU" dirty="0" smtClean="0">
                <a:effectLst>
                  <a:outerShdw blurRad="38100" dist="38100" dir="2700000" algn="tl">
                    <a:srgbClr val="000000">
                      <a:alpha val="43137"/>
                    </a:srgbClr>
                  </a:outerShdw>
                </a:effectLst>
                <a:latin typeface="Times New Roman" pitchFamily="18" charset="0"/>
                <a:cs typeface="Times New Roman" pitchFamily="18" charset="0"/>
              </a:rPr>
              <a:t>Братьям калмыкам. Воззвание тов. Ленина к калмыцкому трудовому народу (на рус. и калм. языках) </a:t>
            </a:r>
            <a:r>
              <a:rPr lang="en-US" dirty="0" smtClean="0">
                <a:effectLst>
                  <a:outerShdw blurRad="38100" dist="38100" dir="2700000" algn="tl">
                    <a:srgbClr val="000000">
                      <a:alpha val="43137"/>
                    </a:srgbClr>
                  </a:outerShdw>
                </a:effectLst>
                <a:latin typeface="Times New Roman" pitchFamily="18" charset="0"/>
                <a:cs typeface="Times New Roman" pitchFamily="18" charset="0"/>
              </a:rPr>
              <a:t>[</a:t>
            </a:r>
            <a:r>
              <a:rPr lang="ru-RU" dirty="0" smtClean="0">
                <a:effectLst>
                  <a:outerShdw blurRad="38100" dist="38100" dir="2700000" algn="tl">
                    <a:srgbClr val="000000">
                      <a:alpha val="43137"/>
                    </a:srgbClr>
                  </a:outerShdw>
                </a:effectLst>
                <a:latin typeface="Times New Roman" pitchFamily="18" charset="0"/>
                <a:cs typeface="Times New Roman" pitchFamily="18" charset="0"/>
              </a:rPr>
              <a:t>худ. В. И. Мезенцев</a:t>
            </a:r>
            <a:r>
              <a:rPr lang="en-US" dirty="0" smtClean="0">
                <a:effectLst>
                  <a:outerShdw blurRad="38100" dist="38100" dir="2700000" algn="tl">
                    <a:srgbClr val="000000">
                      <a:alpha val="43137"/>
                    </a:srgbClr>
                  </a:outerShdw>
                </a:effectLst>
                <a:latin typeface="Times New Roman" pitchFamily="18" charset="0"/>
                <a:cs typeface="Times New Roman" pitchFamily="18" charset="0"/>
              </a:rPr>
              <a:t>]</a:t>
            </a:r>
            <a:r>
              <a:rPr lang="ru-RU" dirty="0" smtClean="0">
                <a:effectLst>
                  <a:outerShdw blurRad="38100" dist="38100" dir="2700000" algn="tl">
                    <a:srgbClr val="000000">
                      <a:alpha val="43137"/>
                    </a:srgbClr>
                  </a:outerShdw>
                </a:effectLst>
                <a:latin typeface="Times New Roman" pitchFamily="18" charset="0"/>
                <a:cs typeface="Times New Roman" pitchFamily="18" charset="0"/>
              </a:rPr>
              <a:t> - Элиста, 1969.</a:t>
            </a:r>
          </a:p>
          <a:p>
            <a:pPr marL="342900" indent="-342900">
              <a:buAutoNum type="arabicPeriod"/>
            </a:pPr>
            <a:r>
              <a:rPr lang="ru-RU" dirty="0" err="1" smtClean="0">
                <a:effectLst>
                  <a:outerShdw blurRad="38100" dist="38100" dir="2700000" algn="tl">
                    <a:srgbClr val="000000">
                      <a:alpha val="43137"/>
                    </a:srgbClr>
                  </a:outerShdw>
                </a:effectLst>
                <a:latin typeface="Times New Roman" pitchFamily="18" charset="0"/>
                <a:cs typeface="Times New Roman" pitchFamily="18" charset="0"/>
              </a:rPr>
              <a:t>Саврушева</a:t>
            </a:r>
            <a:r>
              <a:rPr lang="ru-RU" dirty="0" smtClean="0">
                <a:effectLst>
                  <a:outerShdw blurRad="38100" dist="38100" dir="2700000" algn="tl">
                    <a:srgbClr val="000000">
                      <a:alpha val="43137"/>
                    </a:srgbClr>
                  </a:outerShdw>
                </a:effectLst>
                <a:latin typeface="Times New Roman" pitchFamily="18" charset="0"/>
                <a:cs typeface="Times New Roman" pitchFamily="18" charset="0"/>
              </a:rPr>
              <a:t> К. Ц. Образование Калмыцкой автономной области - Элиста, 1969.</a:t>
            </a:r>
          </a:p>
          <a:p>
            <a:pPr marL="342900" indent="-342900">
              <a:buFontTx/>
              <a:buAutoNum type="arabicPeriod"/>
            </a:pPr>
            <a:r>
              <a:rPr lang="ru-RU" dirty="0" err="1" smtClean="0">
                <a:effectLst>
                  <a:outerShdw blurRad="38100" dist="38100" dir="2700000" algn="tl">
                    <a:srgbClr val="000000">
                      <a:alpha val="43137"/>
                    </a:srgbClr>
                  </a:outerShdw>
                </a:effectLst>
                <a:latin typeface="Times New Roman" pitchFamily="18" charset="0"/>
                <a:cs typeface="Times New Roman" pitchFamily="18" charset="0"/>
              </a:rPr>
              <a:t>Джимбиев</a:t>
            </a:r>
            <a:r>
              <a:rPr lang="ru-RU" dirty="0" smtClean="0">
                <a:effectLst>
                  <a:outerShdw blurRad="38100" dist="38100" dir="2700000" algn="tl">
                    <a:srgbClr val="000000">
                      <a:alpha val="43137"/>
                    </a:srgbClr>
                  </a:outerShdw>
                </a:effectLst>
                <a:latin typeface="Times New Roman" pitchFamily="18" charset="0"/>
                <a:cs typeface="Times New Roman" pitchFamily="18" charset="0"/>
              </a:rPr>
              <a:t>, А. М. Из глубин моей памяти. - Элиста, 2007. - 288 с.</a:t>
            </a:r>
          </a:p>
          <a:p>
            <a:pPr marL="342900" indent="-342900">
              <a:buFontTx/>
              <a:buAutoNum type="arabicPeriod"/>
            </a:pPr>
            <a:r>
              <a:rPr lang="ru-RU" dirty="0" smtClean="0">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Отрывок из поэмы «Начало дня» С.К. </a:t>
            </a:r>
            <a:r>
              <a:rPr lang="ru-RU" dirty="0" err="1" smtClean="0">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Каляева</a:t>
            </a:r>
            <a:r>
              <a:rPr lang="ru-RU" dirty="0" smtClean="0">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перевод Л. </a:t>
            </a:r>
            <a:r>
              <a:rPr lang="ru-RU" dirty="0" err="1" smtClean="0">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Вышеславского</a:t>
            </a:r>
            <a:r>
              <a:rPr lang="ru-RU" dirty="0" smtClean="0">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(«Сын степей».М., 1971).</a:t>
            </a:r>
          </a:p>
          <a:p>
            <a:pPr marL="342900" indent="-342900">
              <a:buFontTx/>
              <a:buAutoNum type="arabicPeriod"/>
            </a:pPr>
            <a:r>
              <a:rPr lang="ru-RU" dirty="0" err="1" smtClean="0">
                <a:effectLst>
                  <a:outerShdw blurRad="38100" dist="38100" dir="2700000" algn="tl">
                    <a:srgbClr val="000000">
                      <a:alpha val="43137"/>
                    </a:srgbClr>
                  </a:outerShdw>
                </a:effectLst>
                <a:latin typeface="Times New Roman" pitchFamily="18" charset="0"/>
                <a:cs typeface="Times New Roman" pitchFamily="18" charset="0"/>
              </a:rPr>
              <a:t>Дорджи-Гаряева</a:t>
            </a:r>
            <a:r>
              <a:rPr lang="ru-RU" dirty="0" smtClean="0">
                <a:effectLst>
                  <a:outerShdw blurRad="38100" dist="38100" dir="2700000" algn="tl">
                    <a:srgbClr val="000000">
                      <a:alpha val="43137"/>
                    </a:srgbClr>
                  </a:outerShdw>
                </a:effectLst>
                <a:latin typeface="Times New Roman" pitchFamily="18" charset="0"/>
                <a:cs typeface="Times New Roman" pitchFamily="18" charset="0"/>
              </a:rPr>
              <a:t>, Н. А. Калмыцкий театр в русле Российской театральной культуры. 1970-2010гг. - Элиста. - 2016. - 208 с.</a:t>
            </a:r>
          </a:p>
          <a:p>
            <a:pPr marL="342900" indent="-342900">
              <a:buAutoNum type="arabicPeriod"/>
            </a:pPr>
            <a:endParaRPr lang="ru-RU" sz="2400" dirty="0">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ransition>
    <p:pull dir="d"/>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16385" name="Picture 1" descr="2"/>
          <p:cNvPicPr>
            <a:picLocks noChangeAspect="1" noChangeArrowheads="1"/>
          </p:cNvPicPr>
          <p:nvPr/>
        </p:nvPicPr>
        <p:blipFill>
          <a:blip r:embed="rId2" cstate="print"/>
          <a:srcRect/>
          <a:stretch>
            <a:fillRect/>
          </a:stretch>
        </p:blipFill>
        <p:spPr bwMode="auto">
          <a:xfrm>
            <a:off x="6929454" y="2000240"/>
            <a:ext cx="2069924" cy="2558202"/>
          </a:xfrm>
          <a:prstGeom prst="rect">
            <a:avLst/>
          </a:prstGeom>
          <a:noFill/>
        </p:spPr>
      </p:pic>
      <p:sp>
        <p:nvSpPr>
          <p:cNvPr id="16387" name="Rectangle 3"/>
          <p:cNvSpPr>
            <a:spLocks noChangeArrowheads="1"/>
          </p:cNvSpPr>
          <p:nvPr/>
        </p:nvSpPr>
        <p:spPr bwMode="auto">
          <a:xfrm>
            <a:off x="179512" y="327139"/>
            <a:ext cx="6732240" cy="64633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indent="531813" algn="just"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ИЗ ВОЗЗВАНИЯ:</a:t>
            </a:r>
          </a:p>
          <a:p>
            <a:pPr marR="0" lvl="0" indent="531813" algn="just" defTabSz="914400" rtl="0" eaLnBrk="1" fontAlgn="base" latinLnBrk="0" hangingPunct="1">
              <a:lnSpc>
                <a:spcPct val="100000"/>
              </a:lnSpc>
              <a:spcBef>
                <a:spcPct val="0"/>
              </a:spcBef>
              <a:spcAft>
                <a:spcPct val="0"/>
              </a:spcAft>
              <a:buClrTx/>
              <a:buSzTx/>
              <a:buFontTx/>
              <a:buNone/>
              <a:tabLst/>
            </a:pPr>
            <a:endParaRPr kumimoji="0" lang="ru-RU"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marR="0" lvl="0" indent="531813" algn="just"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…Стоящее на защите интересов трудовых масс всех народов </a:t>
            </a:r>
            <a:r>
              <a:rPr kumimoji="0" lang="ru-RU" b="0" i="0" u="none" strike="noStrike" cap="none" normalizeH="0" baseline="0" dirty="0" err="1"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рабочее-крестьянское</a:t>
            </a:r>
            <a:r>
              <a:rPr kumimoji="0" lang="ru-RU"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Советское правительство сим заявляет вам, братья калмыки, что судьба вашего народа в ваших руках. Поэтому Совет Народных Комиссаров постановил содействовать трудовому калмыцкому народу в созыве </a:t>
            </a:r>
            <a:r>
              <a:rPr kumimoji="0" lang="ru-RU" b="0" i="0" u="none" strike="noStrike" cap="none" normalizeH="0" baseline="0" dirty="0" err="1"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общекалмыцкого</a:t>
            </a:r>
            <a:r>
              <a:rPr kumimoji="0" lang="ru-RU"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трудового съезда. Для организации этого съезда Совет Народных Комиссаров утверждает комиссию в составе: т.т. Чапчаева, Амур - Санан, </a:t>
            </a:r>
            <a:r>
              <a:rPr kumimoji="0" lang="ru-RU" b="0" i="0" u="none" strike="noStrike" cap="none" normalizeH="0" baseline="0" dirty="0" err="1"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Лавгаева</a:t>
            </a:r>
            <a:r>
              <a:rPr kumimoji="0" lang="ru-RU"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a:t>
            </a:r>
            <a:r>
              <a:rPr kumimoji="0" lang="ru-RU" b="0" i="0" u="none" strike="noStrike" cap="none" normalizeH="0" baseline="0" dirty="0" err="1"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Мещярякова</a:t>
            </a:r>
            <a:r>
              <a:rPr kumimoji="0" lang="ru-RU"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a:t>
            </a:r>
            <a:r>
              <a:rPr kumimoji="0" lang="ru-RU" b="0" i="0" u="none" strike="noStrike" cap="none" normalizeH="0" baseline="0" dirty="0" err="1"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Манкирова</a:t>
            </a:r>
            <a:r>
              <a:rPr kumimoji="0" lang="ru-RU"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Сарангова и </a:t>
            </a:r>
            <a:r>
              <a:rPr kumimoji="0" lang="ru-RU" b="0" i="0" u="none" strike="noStrike" cap="none" normalizeH="0" baseline="0" dirty="0" err="1"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Герценберга</a:t>
            </a:r>
            <a:r>
              <a:rPr kumimoji="0" lang="ru-RU"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с правом кооптации технически нужных членов. Для того, чтобы привлечь к делу строительства калмыцкой жизни как можно больше деятелей из среды самих калмыков, Совет Народных Комиссаров решил объявить амнистию многим из тех видных калмыцких деятелей, как-то: Баянов, Очиров и др., которые до сих пор находятся в стане белогвардейцев.</a:t>
            </a:r>
            <a:endParaRPr kumimoji="0" lang="ru-RU"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marR="0" lvl="0" indent="531813" algn="just"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…Совет Народных Комиссаров приложил все усилия к тому, чтобы помочь рудовому калмыцкому народу восстановит разрушенное войной хозяйство и предоставить его в пользование, по выяснении действительных потребностей и местных условий хозяйства на </a:t>
            </a:r>
            <a:r>
              <a:rPr kumimoji="0" lang="ru-RU" b="0" i="0" u="none" strike="noStrike" cap="none" normalizeH="0" baseline="0" dirty="0" err="1"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всекалмыцком</a:t>
            </a:r>
            <a:r>
              <a:rPr kumimoji="0" lang="ru-RU"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съезде, достаточное количество земли для ведения восстановленного скотоводческого и других видов хозяйства трудового калмыцкого народа.</a:t>
            </a:r>
            <a:endParaRPr kumimoji="0" lang="ru-RU"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ransition>
    <p:pull dir="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Picture 3" descr="F:\Автономия\ленин воззвание\002.jpg"/>
          <p:cNvPicPr>
            <a:picLocks noChangeAspect="1" noChangeArrowheads="1"/>
          </p:cNvPicPr>
          <p:nvPr/>
        </p:nvPicPr>
        <p:blipFill>
          <a:blip r:embed="rId2" cstate="print"/>
          <a:srcRect/>
          <a:stretch>
            <a:fillRect/>
          </a:stretch>
        </p:blipFill>
        <p:spPr bwMode="auto">
          <a:xfrm>
            <a:off x="5143504" y="357166"/>
            <a:ext cx="3421413" cy="4706788"/>
          </a:xfrm>
          <a:prstGeom prst="rect">
            <a:avLst/>
          </a:prstGeom>
          <a:noFill/>
        </p:spPr>
      </p:pic>
      <p:sp>
        <p:nvSpPr>
          <p:cNvPr id="6" name="Прямоугольник 5"/>
          <p:cNvSpPr/>
          <p:nvPr/>
        </p:nvSpPr>
        <p:spPr>
          <a:xfrm>
            <a:off x="428596" y="5500702"/>
            <a:ext cx="8286808" cy="646331"/>
          </a:xfrm>
          <a:prstGeom prst="rect">
            <a:avLst/>
          </a:prstGeom>
        </p:spPr>
        <p:txBody>
          <a:bodyPr wrap="square">
            <a:spAutoFit/>
          </a:bodyPr>
          <a:lstStyle/>
          <a:p>
            <a:pPr indent="531813" algn="just"/>
            <a:r>
              <a:rPr lang="ru-RU" dirty="0" smtClean="0">
                <a:effectLst>
                  <a:outerShdw blurRad="38100" dist="38100" dir="2700000" algn="tl">
                    <a:srgbClr val="000000">
                      <a:alpha val="43137"/>
                    </a:srgbClr>
                  </a:outerShdw>
                </a:effectLst>
                <a:latin typeface="Times New Roman" pitchFamily="18" charset="0"/>
                <a:cs typeface="Times New Roman" pitchFamily="18" charset="0"/>
              </a:rPr>
              <a:t>Братьям калмыкам. Воззвание тов. Ленина к калмыцкому трудовому народу (на рус. и калм. языках) </a:t>
            </a:r>
            <a:r>
              <a:rPr lang="en-US" dirty="0" smtClean="0">
                <a:effectLst>
                  <a:outerShdw blurRad="38100" dist="38100" dir="2700000" algn="tl">
                    <a:srgbClr val="000000">
                      <a:alpha val="43137"/>
                    </a:srgbClr>
                  </a:outerShdw>
                </a:effectLst>
                <a:latin typeface="Times New Roman" pitchFamily="18" charset="0"/>
                <a:cs typeface="Times New Roman" pitchFamily="18" charset="0"/>
              </a:rPr>
              <a:t>[</a:t>
            </a:r>
            <a:r>
              <a:rPr lang="ru-RU" dirty="0" smtClean="0">
                <a:effectLst>
                  <a:outerShdw blurRad="38100" dist="38100" dir="2700000" algn="tl">
                    <a:srgbClr val="000000">
                      <a:alpha val="43137"/>
                    </a:srgbClr>
                  </a:outerShdw>
                </a:effectLst>
                <a:latin typeface="Times New Roman" pitchFamily="18" charset="0"/>
                <a:cs typeface="Times New Roman" pitchFamily="18" charset="0"/>
              </a:rPr>
              <a:t>худ. В. И. Мезенцев</a:t>
            </a:r>
            <a:r>
              <a:rPr lang="en-US" dirty="0" smtClean="0">
                <a:effectLst>
                  <a:outerShdw blurRad="38100" dist="38100" dir="2700000" algn="tl">
                    <a:srgbClr val="000000">
                      <a:alpha val="43137"/>
                    </a:srgbClr>
                  </a:outerShdw>
                </a:effectLst>
                <a:latin typeface="Times New Roman" pitchFamily="18" charset="0"/>
                <a:cs typeface="Times New Roman" pitchFamily="18" charset="0"/>
              </a:rPr>
              <a:t>]</a:t>
            </a:r>
            <a:r>
              <a:rPr lang="ru-RU" dirty="0" smtClean="0">
                <a:effectLst>
                  <a:outerShdw blurRad="38100" dist="38100" dir="2700000" algn="tl">
                    <a:srgbClr val="000000">
                      <a:alpha val="43137"/>
                    </a:srgbClr>
                  </a:outerShdw>
                </a:effectLst>
                <a:latin typeface="Times New Roman" pitchFamily="18" charset="0"/>
                <a:cs typeface="Times New Roman" pitchFamily="18" charset="0"/>
              </a:rPr>
              <a:t> – Элиста, 1969.</a:t>
            </a:r>
          </a:p>
        </p:txBody>
      </p:sp>
      <p:pic>
        <p:nvPicPr>
          <p:cNvPr id="5" name="Рисунок 4" descr="Рисунок5.jpg"/>
          <p:cNvPicPr>
            <a:picLocks noChangeAspect="1"/>
          </p:cNvPicPr>
          <p:nvPr/>
        </p:nvPicPr>
        <p:blipFill>
          <a:blip r:embed="rId3"/>
          <a:stretch>
            <a:fillRect/>
          </a:stretch>
        </p:blipFill>
        <p:spPr>
          <a:xfrm>
            <a:off x="357158" y="285727"/>
            <a:ext cx="3714776" cy="4786825"/>
          </a:xfrm>
          <a:prstGeom prst="rect">
            <a:avLst/>
          </a:prstGeom>
        </p:spPr>
      </p:pic>
    </p:spTree>
  </p:cSld>
  <p:clrMapOvr>
    <a:masterClrMapping/>
  </p:clrMapOvr>
  <p:transition>
    <p:pull dir="d"/>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F:\Автономия\ленин воззвание\003.jpg"/>
          <p:cNvPicPr>
            <a:picLocks noChangeAspect="1" noChangeArrowheads="1"/>
          </p:cNvPicPr>
          <p:nvPr/>
        </p:nvPicPr>
        <p:blipFill>
          <a:blip r:embed="rId2" cstate="print"/>
          <a:srcRect/>
          <a:stretch>
            <a:fillRect/>
          </a:stretch>
        </p:blipFill>
        <p:spPr bwMode="auto">
          <a:xfrm>
            <a:off x="142844" y="142852"/>
            <a:ext cx="5034860" cy="3170724"/>
          </a:xfrm>
          <a:prstGeom prst="rect">
            <a:avLst/>
          </a:prstGeom>
          <a:noFill/>
        </p:spPr>
      </p:pic>
      <p:pic>
        <p:nvPicPr>
          <p:cNvPr id="4" name="Рисунок 3" descr="Рисунок6.jpg"/>
          <p:cNvPicPr>
            <a:picLocks noChangeAspect="1"/>
          </p:cNvPicPr>
          <p:nvPr/>
        </p:nvPicPr>
        <p:blipFill>
          <a:blip r:embed="rId3"/>
          <a:stretch>
            <a:fillRect/>
          </a:stretch>
        </p:blipFill>
        <p:spPr>
          <a:xfrm>
            <a:off x="3857620" y="3429000"/>
            <a:ext cx="5090160" cy="3249168"/>
          </a:xfrm>
          <a:prstGeom prst="rect">
            <a:avLst/>
          </a:prstGeom>
        </p:spPr>
      </p:pic>
    </p:spTree>
  </p:cSld>
  <p:clrMapOvr>
    <a:masterClrMapping/>
  </p:clrMapOvr>
  <p:transition>
    <p:pull dir="d"/>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F:\Автономия\ленин воззвание\005.jpg"/>
          <p:cNvPicPr>
            <a:picLocks noChangeAspect="1" noChangeArrowheads="1"/>
          </p:cNvPicPr>
          <p:nvPr/>
        </p:nvPicPr>
        <p:blipFill>
          <a:blip r:embed="rId2" cstate="print"/>
          <a:srcRect/>
          <a:stretch>
            <a:fillRect/>
          </a:stretch>
        </p:blipFill>
        <p:spPr bwMode="auto">
          <a:xfrm>
            <a:off x="142844" y="500041"/>
            <a:ext cx="8786876" cy="5572165"/>
          </a:xfrm>
          <a:prstGeom prst="rect">
            <a:avLst/>
          </a:prstGeom>
          <a:noFill/>
        </p:spPr>
      </p:pic>
    </p:spTree>
  </p:cSld>
  <p:clrMapOvr>
    <a:masterClrMapping/>
  </p:clrMapOvr>
  <p:transition>
    <p:pull dir="d"/>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F:\Автономия\ленин воззвание\006.jpg"/>
          <p:cNvPicPr>
            <a:picLocks noChangeAspect="1" noChangeArrowheads="1"/>
          </p:cNvPicPr>
          <p:nvPr/>
        </p:nvPicPr>
        <p:blipFill>
          <a:blip r:embed="rId2" cstate="print"/>
          <a:srcRect/>
          <a:stretch>
            <a:fillRect/>
          </a:stretch>
        </p:blipFill>
        <p:spPr bwMode="auto">
          <a:xfrm>
            <a:off x="179512" y="764704"/>
            <a:ext cx="8753406" cy="5544616"/>
          </a:xfrm>
          <a:prstGeom prst="rect">
            <a:avLst/>
          </a:prstGeom>
          <a:noFill/>
        </p:spPr>
      </p:pic>
    </p:spTree>
  </p:cSld>
  <p:clrMapOvr>
    <a:masterClrMapping/>
  </p:clrMapOvr>
  <p:transition>
    <p:pull dir="d"/>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F:\Автономия\ленин воззвание\007.jpg"/>
          <p:cNvPicPr>
            <a:picLocks noChangeAspect="1" noChangeArrowheads="1"/>
          </p:cNvPicPr>
          <p:nvPr/>
        </p:nvPicPr>
        <p:blipFill>
          <a:blip r:embed="rId2" cstate="print"/>
          <a:srcRect/>
          <a:stretch>
            <a:fillRect/>
          </a:stretch>
        </p:blipFill>
        <p:spPr bwMode="auto">
          <a:xfrm>
            <a:off x="214283" y="651974"/>
            <a:ext cx="8715436" cy="5420576"/>
          </a:xfrm>
          <a:prstGeom prst="rect">
            <a:avLst/>
          </a:prstGeom>
          <a:noFill/>
        </p:spPr>
      </p:pic>
    </p:spTree>
  </p:cSld>
  <p:clrMapOvr>
    <a:masterClrMapping/>
  </p:clrMapOvr>
  <p:transition>
    <p:pull dir="d"/>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F:\Автономия\ленин воззвание\008.jpg"/>
          <p:cNvPicPr>
            <a:picLocks noChangeAspect="1" noChangeArrowheads="1"/>
          </p:cNvPicPr>
          <p:nvPr/>
        </p:nvPicPr>
        <p:blipFill>
          <a:blip r:embed="rId2" cstate="print"/>
          <a:srcRect/>
          <a:stretch>
            <a:fillRect/>
          </a:stretch>
        </p:blipFill>
        <p:spPr bwMode="auto">
          <a:xfrm>
            <a:off x="204126" y="571480"/>
            <a:ext cx="8719384" cy="5521816"/>
          </a:xfrm>
          <a:prstGeom prst="rect">
            <a:avLst/>
          </a:prstGeom>
          <a:noFill/>
        </p:spPr>
      </p:pic>
    </p:spTree>
  </p:cSld>
  <p:clrMapOvr>
    <a:masterClrMapping/>
  </p:clrMapOvr>
  <p:transition>
    <p:pull dir="d"/>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F:\Автономия\ленин воззвание\009.jpg"/>
          <p:cNvPicPr>
            <a:picLocks noChangeAspect="1" noChangeArrowheads="1"/>
          </p:cNvPicPr>
          <p:nvPr/>
        </p:nvPicPr>
        <p:blipFill>
          <a:blip r:embed="rId2" cstate="print"/>
          <a:srcRect/>
          <a:stretch>
            <a:fillRect/>
          </a:stretch>
        </p:blipFill>
        <p:spPr bwMode="auto">
          <a:xfrm>
            <a:off x="214281" y="623253"/>
            <a:ext cx="8715437" cy="5540029"/>
          </a:xfrm>
          <a:prstGeom prst="rect">
            <a:avLst/>
          </a:prstGeom>
          <a:noFill/>
        </p:spPr>
      </p:pic>
    </p:spTree>
  </p:cSld>
  <p:clrMapOvr>
    <a:masterClrMapping/>
  </p:clrMapOvr>
  <p:transition>
    <p:pull dir="d"/>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F:\Автономия\ленин воззвание\010.jpg"/>
          <p:cNvPicPr>
            <a:picLocks noChangeAspect="1" noChangeArrowheads="1"/>
          </p:cNvPicPr>
          <p:nvPr/>
        </p:nvPicPr>
        <p:blipFill>
          <a:blip r:embed="rId2" cstate="print"/>
          <a:srcRect/>
          <a:stretch>
            <a:fillRect/>
          </a:stretch>
        </p:blipFill>
        <p:spPr bwMode="auto">
          <a:xfrm>
            <a:off x="323528" y="764704"/>
            <a:ext cx="8557332" cy="5328592"/>
          </a:xfrm>
          <a:prstGeom prst="rect">
            <a:avLst/>
          </a:prstGeom>
          <a:noFill/>
        </p:spPr>
      </p:pic>
    </p:spTree>
  </p:cSld>
  <p:clrMapOvr>
    <a:masterClrMapping/>
  </p:clrMapOvr>
  <p:transition>
    <p:pull dir="d"/>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F:\Автономия\ленин воззвание\011.jpg"/>
          <p:cNvPicPr>
            <a:picLocks noChangeAspect="1" noChangeArrowheads="1"/>
          </p:cNvPicPr>
          <p:nvPr/>
        </p:nvPicPr>
        <p:blipFill>
          <a:blip r:embed="rId2" cstate="print"/>
          <a:srcRect/>
          <a:stretch>
            <a:fillRect/>
          </a:stretch>
        </p:blipFill>
        <p:spPr bwMode="auto">
          <a:xfrm>
            <a:off x="395536" y="764704"/>
            <a:ext cx="8333354" cy="5184576"/>
          </a:xfrm>
          <a:prstGeom prst="rect">
            <a:avLst/>
          </a:prstGeom>
          <a:noFill/>
        </p:spPr>
      </p:pic>
    </p:spTree>
  </p:cSld>
  <p:clrMapOvr>
    <a:masterClrMapping/>
  </p:clrMapOvr>
  <p:transition>
    <p:pull dir="d"/>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F:\Автономия\ленин воззвание\012.jpg"/>
          <p:cNvPicPr>
            <a:picLocks noChangeAspect="1" noChangeArrowheads="1"/>
          </p:cNvPicPr>
          <p:nvPr/>
        </p:nvPicPr>
        <p:blipFill>
          <a:blip r:embed="rId2" cstate="print"/>
          <a:srcRect/>
          <a:stretch>
            <a:fillRect/>
          </a:stretch>
        </p:blipFill>
        <p:spPr bwMode="auto">
          <a:xfrm>
            <a:off x="214282" y="428604"/>
            <a:ext cx="8715437" cy="5513249"/>
          </a:xfrm>
          <a:prstGeom prst="rect">
            <a:avLst/>
          </a:prstGeom>
          <a:noFill/>
        </p:spPr>
      </p:pic>
    </p:spTree>
  </p:cSld>
  <p:clrMapOvr>
    <a:masterClrMapping/>
  </p:clrMapOvr>
  <p:transition>
    <p:pull dir="d"/>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ChangeArrowheads="1"/>
          </p:cNvSpPr>
          <p:nvPr/>
        </p:nvSpPr>
        <p:spPr bwMode="auto">
          <a:xfrm>
            <a:off x="2214546" y="285729"/>
            <a:ext cx="6786610" cy="59093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ЗНАЧЕНИЕ ВОЗЗВАНИЯ и ПОСТАНОВЛЕНИ СНК:</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marR="0" lvl="0" indent="531813" algn="just"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«Весна 1919 года была очень трудной для Советской России. Объединенные силы иностранных интервентов и внутренней контрреволюции начали новое наступление на гораздо большем фронте, чем в 1918 году. Особенно тяжело складывалась обстановка на Восточном фронте борьбы против Колчака, затем на юге России, на фронте борьбы с Деникиным... В прифронтовых улусах появились и мелкие банды, делавшие набеги на </a:t>
            </a:r>
            <a:r>
              <a:rPr kumimoji="0" lang="ru-RU" b="0" i="0" u="none" strike="noStrike" cap="none" normalizeH="0" baseline="0" dirty="0" err="1"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хотоны</a:t>
            </a:r>
            <a:r>
              <a:rPr kumimoji="0" lang="ru-RU"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с целью угона скота и грабежа имущества. Действия отрядов и банд, терроризировавших население, создавали в степи гнетущую атмосферу произвола и беззакония… В оккупированных белогвардейцами улусах Советы были разогнаны. Руководители Калмыцкого  войскового правительства вновь стали агитировать за создание казачьей Калмыкии в составе астраханских, донских и ставропольских калмыков… Большая часть населения держала нейтралитет. Советская власть должна была нейтрализовать влияние войскового правительства.</a:t>
            </a:r>
            <a:endParaRPr kumimoji="0" lang="ru-RU"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marR="0" lvl="0" indent="531813" algn="just"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10 июля 1919 года Совет Народных Комиссаров РСФСР утвердил текст воззвания к калмыцкому трудовому народу в борьбе против белогвардейцев…</a:t>
            </a:r>
            <a:endParaRPr kumimoji="0" lang="ru-RU"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5" name="Picture 4" descr="1"/>
          <p:cNvPicPr>
            <a:picLocks noChangeAspect="1" noChangeArrowheads="1"/>
          </p:cNvPicPr>
          <p:nvPr/>
        </p:nvPicPr>
        <p:blipFill>
          <a:blip r:embed="rId2" cstate="print"/>
          <a:srcRect/>
          <a:stretch>
            <a:fillRect/>
          </a:stretch>
        </p:blipFill>
        <p:spPr bwMode="auto">
          <a:xfrm>
            <a:off x="142844" y="2000240"/>
            <a:ext cx="2069510" cy="2492896"/>
          </a:xfrm>
          <a:prstGeom prst="rect">
            <a:avLst/>
          </a:prstGeom>
          <a:noFill/>
        </p:spPr>
      </p:pic>
    </p:spTree>
  </p:cSld>
  <p:clrMapOvr>
    <a:masterClrMapping/>
  </p:clrMapOvr>
  <p:transition>
    <p:pull dir="d"/>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251520" y="5786454"/>
            <a:ext cx="8640960" cy="584775"/>
          </a:xfrm>
          <a:prstGeom prst="rect">
            <a:avLst/>
          </a:prstGeom>
        </p:spPr>
        <p:txBody>
          <a:bodyPr wrap="square">
            <a:spAutoFit/>
          </a:bodyPr>
          <a:lstStyle/>
          <a:p>
            <a:pPr indent="446088" algn="just"/>
            <a:r>
              <a:rPr lang="ru-RU" sz="1600" b="1" dirty="0" err="1" smtClean="0">
                <a:latin typeface="Times New Roman" pitchFamily="18" charset="0"/>
                <a:cs typeface="Times New Roman" pitchFamily="18" charset="0"/>
              </a:rPr>
              <a:t>Саврушева</a:t>
            </a:r>
            <a:r>
              <a:rPr lang="ru-RU" sz="1600" b="1" dirty="0" smtClean="0">
                <a:latin typeface="Times New Roman" pitchFamily="18" charset="0"/>
                <a:cs typeface="Times New Roman" pitchFamily="18" charset="0"/>
              </a:rPr>
              <a:t>, К. Ц</a:t>
            </a:r>
            <a:r>
              <a:rPr lang="ru-RU" sz="1600" b="1" dirty="0" smtClean="0">
                <a:latin typeface="Times New Roman" pitchFamily="18" charset="0"/>
                <a:cs typeface="Times New Roman" pitchFamily="18" charset="0"/>
              </a:rPr>
              <a:t>. Образование </a:t>
            </a:r>
            <a:r>
              <a:rPr lang="ru-RU" sz="1600" b="1" dirty="0" smtClean="0">
                <a:latin typeface="Times New Roman" pitchFamily="18" charset="0"/>
                <a:cs typeface="Times New Roman" pitchFamily="18" charset="0"/>
              </a:rPr>
              <a:t>Калмыцкой автономной </a:t>
            </a:r>
            <a:r>
              <a:rPr lang="ru-RU" sz="1600" b="1" dirty="0" smtClean="0">
                <a:latin typeface="Times New Roman" pitchFamily="18" charset="0"/>
                <a:cs typeface="Times New Roman" pitchFamily="18" charset="0"/>
              </a:rPr>
              <a:t>области / К. Ц. </a:t>
            </a:r>
            <a:r>
              <a:rPr lang="ru-RU" sz="1600" b="1" dirty="0" err="1" smtClean="0">
                <a:latin typeface="Times New Roman" pitchFamily="18" charset="0"/>
                <a:cs typeface="Times New Roman" pitchFamily="18" charset="0"/>
              </a:rPr>
              <a:t>Саврушева</a:t>
            </a:r>
            <a:r>
              <a:rPr lang="ru-RU" sz="1600" b="1" dirty="0" smtClean="0">
                <a:latin typeface="Times New Roman" pitchFamily="18" charset="0"/>
                <a:cs typeface="Times New Roman" pitchFamily="18" charset="0"/>
              </a:rPr>
              <a:t>. </a:t>
            </a:r>
            <a:r>
              <a:rPr lang="ru-RU" sz="1600" b="1" dirty="0" smtClean="0">
                <a:latin typeface="Times New Roman" pitchFamily="18" charset="0"/>
                <a:cs typeface="Times New Roman" pitchFamily="18" charset="0"/>
              </a:rPr>
              <a:t>– </a:t>
            </a:r>
            <a:r>
              <a:rPr lang="ru-RU" sz="1600" b="1" dirty="0" smtClean="0">
                <a:latin typeface="Times New Roman" pitchFamily="18" charset="0"/>
                <a:cs typeface="Times New Roman" pitchFamily="18" charset="0"/>
              </a:rPr>
              <a:t>Элиста: </a:t>
            </a:r>
            <a:r>
              <a:rPr lang="ru-RU" sz="1600" b="1" dirty="0" err="1" smtClean="0">
                <a:latin typeface="Times New Roman" pitchFamily="18" charset="0"/>
                <a:cs typeface="Times New Roman" pitchFamily="18" charset="0"/>
              </a:rPr>
              <a:t>Калм</a:t>
            </a:r>
            <a:r>
              <a:rPr lang="ru-RU" sz="1600" b="1" dirty="0" smtClean="0">
                <a:latin typeface="Times New Roman" pitchFamily="18" charset="0"/>
                <a:cs typeface="Times New Roman" pitchFamily="18" charset="0"/>
              </a:rPr>
              <a:t>. кн. изд-во, </a:t>
            </a:r>
            <a:r>
              <a:rPr lang="ru-RU" sz="1600" b="1" dirty="0" smtClean="0">
                <a:latin typeface="Times New Roman" pitchFamily="18" charset="0"/>
                <a:cs typeface="Times New Roman" pitchFamily="18" charset="0"/>
              </a:rPr>
              <a:t>1969</a:t>
            </a:r>
            <a:r>
              <a:rPr lang="ru-RU" sz="1600" b="1" dirty="0" smtClean="0">
                <a:latin typeface="Times New Roman" pitchFamily="18" charset="0"/>
                <a:cs typeface="Times New Roman" pitchFamily="18" charset="0"/>
              </a:rPr>
              <a:t>. – 68 с.</a:t>
            </a:r>
            <a:endParaRPr lang="ru-RU" sz="1600" b="1" dirty="0">
              <a:latin typeface="Times New Roman" pitchFamily="18" charset="0"/>
              <a:cs typeface="Times New Roman" pitchFamily="18" charset="0"/>
            </a:endParaRPr>
          </a:p>
        </p:txBody>
      </p:sp>
      <p:pic>
        <p:nvPicPr>
          <p:cNvPr id="4" name="Рисунок 3" descr="Рисунок7.jpg"/>
          <p:cNvPicPr>
            <a:picLocks noChangeAspect="1"/>
          </p:cNvPicPr>
          <p:nvPr/>
        </p:nvPicPr>
        <p:blipFill>
          <a:blip r:embed="rId2"/>
          <a:stretch>
            <a:fillRect/>
          </a:stretch>
        </p:blipFill>
        <p:spPr>
          <a:xfrm>
            <a:off x="2857488" y="142852"/>
            <a:ext cx="3560064" cy="5553456"/>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pull dir="d"/>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Автономия\сканы\002.jpg"/>
          <p:cNvPicPr>
            <a:picLocks noChangeAspect="1" noChangeArrowheads="1"/>
          </p:cNvPicPr>
          <p:nvPr/>
        </p:nvPicPr>
        <p:blipFill>
          <a:blip r:embed="rId2" cstate="print"/>
          <a:srcRect/>
          <a:stretch>
            <a:fillRect/>
          </a:stretch>
        </p:blipFill>
        <p:spPr bwMode="auto">
          <a:xfrm>
            <a:off x="214282" y="116632"/>
            <a:ext cx="8712273" cy="6535686"/>
          </a:xfrm>
          <a:prstGeom prst="rect">
            <a:avLst/>
          </a:prstGeom>
          <a:noFill/>
        </p:spPr>
      </p:pic>
    </p:spTree>
  </p:cSld>
  <p:clrMapOvr>
    <a:masterClrMapping/>
  </p:clrMapOvr>
  <p:transition>
    <p:pull dir="d"/>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F:\Автономия\сканы\003.jpg"/>
          <p:cNvPicPr>
            <a:picLocks noChangeAspect="1" noChangeArrowheads="1"/>
          </p:cNvPicPr>
          <p:nvPr/>
        </p:nvPicPr>
        <p:blipFill>
          <a:blip r:embed="rId2" cstate="print"/>
          <a:srcRect/>
          <a:stretch>
            <a:fillRect/>
          </a:stretch>
        </p:blipFill>
        <p:spPr bwMode="auto">
          <a:xfrm>
            <a:off x="428596" y="86888"/>
            <a:ext cx="8286808" cy="6560635"/>
          </a:xfrm>
          <a:prstGeom prst="rect">
            <a:avLst/>
          </a:prstGeom>
          <a:noFill/>
        </p:spPr>
      </p:pic>
    </p:spTree>
  </p:cSld>
  <p:clrMapOvr>
    <a:masterClrMapping/>
  </p:clrMapOvr>
  <p:transition>
    <p:pull dir="d"/>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F:\Автономия\сканы\004.jpg"/>
          <p:cNvPicPr>
            <a:picLocks noChangeAspect="1" noChangeArrowheads="1"/>
          </p:cNvPicPr>
          <p:nvPr/>
        </p:nvPicPr>
        <p:blipFill>
          <a:blip r:embed="rId2" cstate="print"/>
          <a:srcRect/>
          <a:stretch>
            <a:fillRect/>
          </a:stretch>
        </p:blipFill>
        <p:spPr bwMode="auto">
          <a:xfrm>
            <a:off x="237244" y="214290"/>
            <a:ext cx="8573237" cy="6441672"/>
          </a:xfrm>
          <a:prstGeom prst="rect">
            <a:avLst/>
          </a:prstGeom>
          <a:noFill/>
        </p:spPr>
      </p:pic>
    </p:spTree>
  </p:cSld>
  <p:clrMapOvr>
    <a:masterClrMapping/>
  </p:clrMapOvr>
  <p:transition>
    <p:pull dir="d"/>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C:\Users\User-ChZ\Desktop\Автономия\Тексты\0021.jpg"/>
          <p:cNvPicPr>
            <a:picLocks noChangeAspect="1" noChangeArrowheads="1"/>
          </p:cNvPicPr>
          <p:nvPr/>
        </p:nvPicPr>
        <p:blipFill>
          <a:blip r:embed="rId2" cstate="print"/>
          <a:srcRect/>
          <a:stretch>
            <a:fillRect/>
          </a:stretch>
        </p:blipFill>
        <p:spPr bwMode="auto">
          <a:xfrm>
            <a:off x="4786314" y="214290"/>
            <a:ext cx="4094387" cy="6340228"/>
          </a:xfrm>
          <a:prstGeom prst="rect">
            <a:avLst/>
          </a:prstGeom>
          <a:noFill/>
        </p:spPr>
      </p:pic>
      <p:pic>
        <p:nvPicPr>
          <p:cNvPr id="49156" name="Picture 4" descr="C:\Users\User-ChZ\Desktop\1.jpg"/>
          <p:cNvPicPr>
            <a:picLocks noChangeAspect="1" noChangeArrowheads="1"/>
          </p:cNvPicPr>
          <p:nvPr/>
        </p:nvPicPr>
        <p:blipFill>
          <a:blip r:embed="rId3" cstate="print"/>
          <a:srcRect/>
          <a:stretch>
            <a:fillRect/>
          </a:stretch>
        </p:blipFill>
        <p:spPr bwMode="auto">
          <a:xfrm>
            <a:off x="428596" y="346388"/>
            <a:ext cx="3423324" cy="5132260"/>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428596" y="5661248"/>
            <a:ext cx="3857652" cy="830997"/>
          </a:xfrm>
          <a:prstGeom prst="rect">
            <a:avLst/>
          </a:prstGeom>
          <a:noFill/>
        </p:spPr>
        <p:txBody>
          <a:bodyPr wrap="square" rtlCol="0">
            <a:spAutoFit/>
          </a:bodyPr>
          <a:lstStyle/>
          <a:p>
            <a:pPr indent="446088" algn="just"/>
            <a:r>
              <a:rPr lang="ru-RU" sz="1600" b="1" dirty="0" err="1" smtClean="0">
                <a:latin typeface="Times New Roman" pitchFamily="18" charset="0"/>
                <a:cs typeface="Times New Roman" pitchFamily="18" charset="0"/>
              </a:rPr>
              <a:t>Джимбиев</a:t>
            </a:r>
            <a:r>
              <a:rPr lang="ru-RU" sz="1600" b="1" dirty="0" smtClean="0">
                <a:latin typeface="Times New Roman" pitchFamily="18" charset="0"/>
                <a:cs typeface="Times New Roman" pitchFamily="18" charset="0"/>
              </a:rPr>
              <a:t>, А. М</a:t>
            </a:r>
            <a:r>
              <a:rPr lang="ru-RU" sz="1600" b="1" dirty="0" smtClean="0">
                <a:latin typeface="Times New Roman" pitchFamily="18" charset="0"/>
                <a:cs typeface="Times New Roman" pitchFamily="18" charset="0"/>
              </a:rPr>
              <a:t>. Из </a:t>
            </a:r>
            <a:r>
              <a:rPr lang="ru-RU" sz="1600" b="1" dirty="0" smtClean="0">
                <a:latin typeface="Times New Roman" pitchFamily="18" charset="0"/>
                <a:cs typeface="Times New Roman" pitchFamily="18" charset="0"/>
              </a:rPr>
              <a:t>глубин моей </a:t>
            </a:r>
            <a:r>
              <a:rPr lang="ru-RU" sz="1600" b="1" dirty="0" smtClean="0">
                <a:latin typeface="Times New Roman" pitchFamily="18" charset="0"/>
                <a:cs typeface="Times New Roman" pitchFamily="18" charset="0"/>
              </a:rPr>
              <a:t>памяти / А. М. </a:t>
            </a:r>
            <a:r>
              <a:rPr lang="ru-RU" sz="1600" b="1" dirty="0" err="1" smtClean="0">
                <a:latin typeface="Times New Roman" pitchFamily="18" charset="0"/>
                <a:cs typeface="Times New Roman" pitchFamily="18" charset="0"/>
              </a:rPr>
              <a:t>Джимбиев</a:t>
            </a:r>
            <a:r>
              <a:rPr lang="ru-RU" sz="1600" b="1" dirty="0" smtClean="0">
                <a:latin typeface="Times New Roman" pitchFamily="18" charset="0"/>
                <a:cs typeface="Times New Roman" pitchFamily="18" charset="0"/>
              </a:rPr>
              <a:t>. – Элиста: </a:t>
            </a:r>
            <a:r>
              <a:rPr lang="ru-RU" sz="1600" b="1" dirty="0" err="1" smtClean="0">
                <a:latin typeface="Times New Roman" pitchFamily="18" charset="0"/>
                <a:cs typeface="Times New Roman" pitchFamily="18" charset="0"/>
              </a:rPr>
              <a:t>Джангар</a:t>
            </a:r>
            <a:r>
              <a:rPr lang="ru-RU" sz="1600" b="1" dirty="0" smtClean="0">
                <a:latin typeface="Times New Roman" pitchFamily="18" charset="0"/>
                <a:cs typeface="Times New Roman" pitchFamily="18" charset="0"/>
              </a:rPr>
              <a:t>, </a:t>
            </a:r>
            <a:r>
              <a:rPr lang="ru-RU" sz="1600" b="1" dirty="0" smtClean="0">
                <a:latin typeface="Times New Roman" pitchFamily="18" charset="0"/>
                <a:cs typeface="Times New Roman" pitchFamily="18" charset="0"/>
              </a:rPr>
              <a:t>2007. </a:t>
            </a:r>
            <a:r>
              <a:rPr lang="ru-RU" sz="1600" b="1" dirty="0" smtClean="0">
                <a:latin typeface="Times New Roman" pitchFamily="18" charset="0"/>
                <a:cs typeface="Times New Roman" pitchFamily="18" charset="0"/>
              </a:rPr>
              <a:t>– 288 </a:t>
            </a:r>
            <a:r>
              <a:rPr lang="ru-RU" sz="1600" b="1" dirty="0" smtClean="0">
                <a:latin typeface="Times New Roman" pitchFamily="18" charset="0"/>
                <a:cs typeface="Times New Roman" pitchFamily="18" charset="0"/>
              </a:rPr>
              <a:t>с.</a:t>
            </a:r>
            <a:endParaRPr lang="ru-RU" sz="1600" b="1" dirty="0">
              <a:latin typeface="Times New Roman" pitchFamily="18" charset="0"/>
              <a:cs typeface="Times New Roman" pitchFamily="18" charset="0"/>
            </a:endParaRPr>
          </a:p>
        </p:txBody>
      </p:sp>
    </p:spTree>
  </p:cSld>
  <p:clrMapOvr>
    <a:masterClrMapping/>
  </p:clrMapOvr>
  <p:transition>
    <p:pull dir="d"/>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C:\Users\User-ChZ\Desktop\Автономия\Тексты\0022.jpg"/>
          <p:cNvPicPr>
            <a:picLocks noChangeAspect="1" noChangeArrowheads="1"/>
          </p:cNvPicPr>
          <p:nvPr/>
        </p:nvPicPr>
        <p:blipFill>
          <a:blip r:embed="rId2" cstate="print"/>
          <a:srcRect l="50976"/>
          <a:stretch>
            <a:fillRect/>
          </a:stretch>
        </p:blipFill>
        <p:spPr bwMode="auto">
          <a:xfrm>
            <a:off x="4662442" y="214290"/>
            <a:ext cx="4209888" cy="6429420"/>
          </a:xfrm>
          <a:prstGeom prst="rect">
            <a:avLst/>
          </a:prstGeom>
          <a:noFill/>
        </p:spPr>
      </p:pic>
      <p:pic>
        <p:nvPicPr>
          <p:cNvPr id="5" name="Picture 3" descr="C:\Users\User-ChZ\Desktop\Автономия\Тексты\0022.jpg"/>
          <p:cNvPicPr>
            <a:picLocks noChangeAspect="1" noChangeArrowheads="1"/>
          </p:cNvPicPr>
          <p:nvPr/>
        </p:nvPicPr>
        <p:blipFill>
          <a:blip r:embed="rId3" cstate="print"/>
          <a:srcRect r="50713" b="484"/>
          <a:stretch>
            <a:fillRect/>
          </a:stretch>
        </p:blipFill>
        <p:spPr bwMode="auto">
          <a:xfrm>
            <a:off x="214282" y="214290"/>
            <a:ext cx="4253002" cy="6429420"/>
          </a:xfrm>
          <a:prstGeom prst="rect">
            <a:avLst/>
          </a:prstGeom>
          <a:noFill/>
        </p:spPr>
      </p:pic>
    </p:spTree>
  </p:cSld>
  <p:clrMapOvr>
    <a:masterClrMapping/>
  </p:clrMapOvr>
  <p:transition>
    <p:pull dir="d"/>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56321" name="Picture 1" descr="Каляев1"/>
          <p:cNvPicPr>
            <a:picLocks noChangeAspect="1" noChangeArrowheads="1"/>
          </p:cNvPicPr>
          <p:nvPr/>
        </p:nvPicPr>
        <p:blipFill>
          <a:blip r:embed="rId2" cstate="print"/>
          <a:srcRect/>
          <a:stretch>
            <a:fillRect/>
          </a:stretch>
        </p:blipFill>
        <p:spPr bwMode="auto">
          <a:xfrm>
            <a:off x="214282" y="142852"/>
            <a:ext cx="2286016" cy="3133382"/>
          </a:xfrm>
          <a:prstGeom prst="rect">
            <a:avLst/>
          </a:prstGeom>
          <a:ln>
            <a:noFill/>
          </a:ln>
          <a:effectLst>
            <a:outerShdw blurRad="292100" dist="139700" dir="2700000" algn="tl" rotWithShape="0">
              <a:srgbClr val="333333">
                <a:alpha val="65000"/>
              </a:srgbClr>
            </a:outerShdw>
          </a:effectLst>
        </p:spPr>
      </p:pic>
      <p:sp>
        <p:nvSpPr>
          <p:cNvPr id="56323" name="Rectangle 3"/>
          <p:cNvSpPr>
            <a:spLocks noChangeArrowheads="1"/>
          </p:cNvSpPr>
          <p:nvPr/>
        </p:nvSpPr>
        <p:spPr bwMode="auto">
          <a:xfrm>
            <a:off x="2786050" y="285728"/>
            <a:ext cx="6357950" cy="61863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На шелковом желтом большом полотне</a:t>
            </a:r>
            <a:endParaRPr kumimoji="0" lang="ru-RU"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Воззванье начертано четко и кратко,</a:t>
            </a:r>
            <a:endParaRPr kumimoji="0" lang="ru-RU"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a:t>
            </a:r>
            <a:endParaRPr kumimoji="0" lang="ru-RU"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«Калмыки! Вы знали в минувших веках</a:t>
            </a:r>
            <a:endParaRPr kumimoji="0" lang="ru-RU"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Одну лишь нужду и бесправье народа.</a:t>
            </a:r>
            <a:endParaRPr kumimoji="0" lang="ru-RU"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Отныне судьба ваша – в ваших руках!</a:t>
            </a:r>
            <a:endParaRPr kumimoji="0" lang="ru-RU"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Деникину – гибель! Народу – свобода!</a:t>
            </a:r>
            <a:endParaRPr kumimoji="0" lang="ru-RU"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Не время засовывать шашки в ножны,</a:t>
            </a:r>
            <a:endParaRPr kumimoji="0" lang="ru-RU"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Пора посбивать вековые оковы,</a:t>
            </a:r>
            <a:endParaRPr kumimoji="0" lang="ru-RU"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Оружие для схватки добыть вы должны</a:t>
            </a:r>
            <a:endParaRPr kumimoji="0" lang="ru-RU"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И соединиться с </a:t>
            </a:r>
            <a:r>
              <a:rPr kumimoji="0" lang="ru-RU" b="0" i="0" u="none" strike="noStrike" cap="none" normalizeH="0" baseline="0" dirty="0" err="1"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Городовиковым</a:t>
            </a:r>
            <a:r>
              <a:rPr kumimoji="0" lang="ru-RU"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a:t>
            </a:r>
            <a:endParaRPr kumimoji="0" lang="ru-RU"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Ударим по белым со всех сторон,</a:t>
            </a:r>
            <a:endParaRPr kumimoji="0" lang="ru-RU"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К морю врага прижмем поскорее!</a:t>
            </a:r>
            <a:endParaRPr kumimoji="0" lang="ru-RU"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А там на подмогу и Волга и Дон</a:t>
            </a:r>
            <a:endParaRPr kumimoji="0" lang="ru-RU"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Придут к нам – и кончится власть богатеев!</a:t>
            </a:r>
            <a:endParaRPr kumimoji="0" lang="ru-RU"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Погибель их с каждым годом видней.</a:t>
            </a:r>
            <a:endParaRPr kumimoji="0" lang="ru-RU"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Так вырвем свою долгожданную волю!</a:t>
            </a:r>
            <a:endParaRPr kumimoji="0" lang="ru-RU"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Деникину мы ни парней, ни коней</a:t>
            </a:r>
            <a:endParaRPr kumimoji="0" lang="ru-RU"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Для белого войска взять не позволим!»</a:t>
            </a:r>
            <a:endParaRPr kumimoji="0" lang="ru-RU"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a:t>
            </a:r>
          </a:p>
          <a:p>
            <a:pPr marL="0" marR="0" lvl="0" indent="0" algn="r"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Отрывок из поэмы «Начало дня» С.К. </a:t>
            </a:r>
            <a:r>
              <a:rPr kumimoji="0" lang="ru-RU" b="0" i="0" u="none" strike="noStrike" cap="none" normalizeH="0" baseline="0" dirty="0" err="1"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Каляева</a:t>
            </a:r>
            <a:r>
              <a:rPr kumimoji="0" lang="ru-RU"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a:t>
            </a:r>
            <a:endParaRPr kumimoji="0" lang="ru-RU"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перевод Л. </a:t>
            </a:r>
            <a:r>
              <a:rPr kumimoji="0" lang="ru-RU" b="0" i="0" u="none" strike="noStrike" cap="none" normalizeH="0" baseline="0" dirty="0" err="1"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Вышеславского</a:t>
            </a:r>
            <a:r>
              <a:rPr kumimoji="0" lang="ru-RU"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(«Сын степей».М., 1971).    </a:t>
            </a:r>
            <a:endParaRPr kumimoji="0" lang="ru-RU"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6" name="Picture 2" descr="C:\Users\user\Desktop\Рисунок2.jpg"/>
          <p:cNvPicPr>
            <a:picLocks noChangeAspect="1" noChangeArrowheads="1"/>
          </p:cNvPicPr>
          <p:nvPr/>
        </p:nvPicPr>
        <p:blipFill>
          <a:blip r:embed="rId3"/>
          <a:srcRect l="47002" t="1533"/>
          <a:stretch>
            <a:fillRect/>
          </a:stretch>
        </p:blipFill>
        <p:spPr bwMode="auto">
          <a:xfrm>
            <a:off x="285720" y="3500438"/>
            <a:ext cx="2163070" cy="3158564"/>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pull dir="d"/>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Arial" pitchFamily="34" charset="0"/>
                <a:cs typeface="Arial" pitchFamily="34" charset="0"/>
              </a:rPr>
              <a:t/>
            </a:r>
            <a:br>
              <a:rPr kumimoji="0" lang="ru-RU" sz="1800" b="0" i="0" u="none" strike="noStrike" cap="none" normalizeH="0" baseline="0" smtClean="0">
                <a:ln>
                  <a:noFill/>
                </a:ln>
                <a:solidFill>
                  <a:schemeClr val="tx1"/>
                </a:solidFill>
                <a:effectLst/>
                <a:latin typeface="Arial" pitchFamily="34" charset="0"/>
                <a:cs typeface="Arial" pitchFamily="34" charset="0"/>
              </a:rPr>
            </a:b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Прямоугольник 5"/>
          <p:cNvSpPr/>
          <p:nvPr/>
        </p:nvSpPr>
        <p:spPr>
          <a:xfrm>
            <a:off x="1979712" y="0"/>
            <a:ext cx="7021444" cy="6858000"/>
          </a:xfrm>
          <a:prstGeom prst="rect">
            <a:avLst/>
          </a:prstGeom>
        </p:spPr>
        <p:txBody>
          <a:bodyPr wrap="square">
            <a:spAutoFit/>
          </a:bodyPr>
          <a:lstStyle/>
          <a:p>
            <a:pPr lvl="0" indent="531813" algn="just"/>
            <a:r>
              <a:rPr lang="ru-RU" sz="1400" dirty="0" smtClean="0">
                <a:solidFill>
                  <a:prstClr val="black"/>
                </a:solidFill>
                <a:effectLst>
                  <a:outerShdw blurRad="38100" dist="38100" dir="2700000" algn="tl">
                    <a:srgbClr val="000000">
                      <a:alpha val="43137"/>
                    </a:srgbClr>
                  </a:outerShdw>
                </a:effectLst>
                <a:latin typeface="Times New Roman"/>
                <a:ea typeface="Times New Roman"/>
              </a:rPr>
              <a:t>Пьеса С.К. </a:t>
            </a:r>
            <a:r>
              <a:rPr lang="ru-RU" sz="1400" dirty="0" err="1" smtClean="0">
                <a:solidFill>
                  <a:prstClr val="black"/>
                </a:solidFill>
                <a:effectLst>
                  <a:outerShdw blurRad="38100" dist="38100" dir="2700000" algn="tl">
                    <a:srgbClr val="000000">
                      <a:alpha val="43137"/>
                    </a:srgbClr>
                  </a:outerShdw>
                </a:effectLst>
                <a:latin typeface="Times New Roman"/>
                <a:ea typeface="Times New Roman"/>
              </a:rPr>
              <a:t>Каляева</a:t>
            </a:r>
            <a:r>
              <a:rPr lang="ru-RU" sz="1400" dirty="0" smtClean="0">
                <a:solidFill>
                  <a:prstClr val="black"/>
                </a:solidFill>
                <a:effectLst>
                  <a:outerShdw blurRad="38100" dist="38100" dir="2700000" algn="tl">
                    <a:srgbClr val="000000">
                      <a:alpha val="43137"/>
                    </a:srgbClr>
                  </a:outerShdw>
                </a:effectLst>
                <a:latin typeface="Times New Roman"/>
                <a:ea typeface="Times New Roman"/>
              </a:rPr>
              <a:t> «Воззвание Ленина» (режиссер Б. Шагаев) была впервые поставлена  в калмыцком театре в 1970 году….Талант Санджи </a:t>
            </a:r>
            <a:r>
              <a:rPr lang="ru-RU" sz="1400" dirty="0" err="1" smtClean="0">
                <a:solidFill>
                  <a:prstClr val="black"/>
                </a:solidFill>
                <a:effectLst>
                  <a:outerShdw blurRad="38100" dist="38100" dir="2700000" algn="tl">
                    <a:srgbClr val="000000">
                      <a:alpha val="43137"/>
                    </a:srgbClr>
                  </a:outerShdw>
                </a:effectLst>
                <a:latin typeface="Times New Roman"/>
                <a:ea typeface="Times New Roman"/>
              </a:rPr>
              <a:t>Каляева</a:t>
            </a:r>
            <a:r>
              <a:rPr lang="ru-RU" sz="1400" dirty="0" smtClean="0">
                <a:solidFill>
                  <a:prstClr val="black"/>
                </a:solidFill>
                <a:effectLst>
                  <a:outerShdw blurRad="38100" dist="38100" dir="2700000" algn="tl">
                    <a:srgbClr val="000000">
                      <a:alpha val="43137"/>
                    </a:srgbClr>
                  </a:outerShdw>
                </a:effectLst>
                <a:latin typeface="Times New Roman"/>
                <a:ea typeface="Times New Roman"/>
              </a:rPr>
              <a:t> придал схематичному и довольно распространенному в советской драматургии конфликту черты жизненной драмы.</a:t>
            </a:r>
          </a:p>
          <a:p>
            <a:pPr lvl="0" indent="531813" algn="just"/>
            <a:r>
              <a:rPr lang="ru-RU" sz="1400" dirty="0" smtClean="0">
                <a:solidFill>
                  <a:prstClr val="black"/>
                </a:solidFill>
                <a:effectLst>
                  <a:outerShdw blurRad="38100" dist="38100" dir="2700000" algn="tl">
                    <a:srgbClr val="000000">
                      <a:alpha val="43137"/>
                    </a:srgbClr>
                  </a:outerShdw>
                </a:effectLst>
                <a:latin typeface="Times New Roman"/>
                <a:ea typeface="Times New Roman"/>
              </a:rPr>
              <a:t>…Воззвание Ленина к братьям калмыкам и революция, которую вершили ее «погонщики», была выписана С. </a:t>
            </a:r>
            <a:r>
              <a:rPr lang="ru-RU" sz="1400" dirty="0" err="1" smtClean="0">
                <a:solidFill>
                  <a:prstClr val="black"/>
                </a:solidFill>
                <a:effectLst>
                  <a:outerShdw blurRad="38100" dist="38100" dir="2700000" algn="tl">
                    <a:srgbClr val="000000">
                      <a:alpha val="43137"/>
                    </a:srgbClr>
                  </a:outerShdw>
                </a:effectLst>
                <a:latin typeface="Times New Roman"/>
                <a:ea typeface="Times New Roman"/>
              </a:rPr>
              <a:t>Каляевым</a:t>
            </a:r>
            <a:r>
              <a:rPr lang="ru-RU" sz="1400" dirty="0" smtClean="0">
                <a:solidFill>
                  <a:prstClr val="black"/>
                </a:solidFill>
                <a:effectLst>
                  <a:outerShdw blurRad="38100" dist="38100" dir="2700000" algn="tl">
                    <a:srgbClr val="000000">
                      <a:alpha val="43137"/>
                    </a:srgbClr>
                  </a:outerShdw>
                </a:effectLst>
                <a:latin typeface="Times New Roman"/>
                <a:ea typeface="Times New Roman"/>
              </a:rPr>
              <a:t> далеко не­однозначно. И как часто случается, в талантливом произведении объективная художественная правда оказывалась выше идеоло­гических задач. И, конечно же, выигрышу театра способствовал прекрасный, образный, </a:t>
            </a:r>
            <a:r>
              <a:rPr lang="ru-RU" sz="1400" dirty="0" err="1" smtClean="0">
                <a:solidFill>
                  <a:prstClr val="black"/>
                </a:solidFill>
                <a:effectLst>
                  <a:outerShdw blurRad="38100" dist="38100" dir="2700000" algn="tl">
                    <a:srgbClr val="000000">
                      <a:alpha val="43137"/>
                    </a:srgbClr>
                  </a:outerShdw>
                </a:effectLst>
                <a:latin typeface="Times New Roman"/>
                <a:ea typeface="Times New Roman"/>
              </a:rPr>
              <a:t>каляевский</a:t>
            </a:r>
            <a:r>
              <a:rPr lang="ru-RU" sz="1400" dirty="0" smtClean="0">
                <a:solidFill>
                  <a:prstClr val="black"/>
                </a:solidFill>
                <a:effectLst>
                  <a:outerShdw blurRad="38100" dist="38100" dir="2700000" algn="tl">
                    <a:srgbClr val="000000">
                      <a:alpha val="43137"/>
                    </a:srgbClr>
                  </a:outerShdw>
                </a:effectLst>
                <a:latin typeface="Times New Roman"/>
                <a:ea typeface="Times New Roman"/>
              </a:rPr>
              <a:t> язык. Спектакль был включен в репертуар театра на долгие годы, дорабатывался режиссером, об­новлялось художественное оформление спектакля, вводились но­вые исполнители из числа молодых артистов, пополнивших театр в 1972 году. И в том же году спектакль был привезен на гастроли в Чечено-Ингушскую АССР. На роль мальчика </a:t>
            </a:r>
            <a:r>
              <a:rPr lang="ru-RU" sz="1400" dirty="0" err="1" smtClean="0">
                <a:solidFill>
                  <a:prstClr val="black"/>
                </a:solidFill>
                <a:effectLst>
                  <a:outerShdw blurRad="38100" dist="38100" dir="2700000" algn="tl">
                    <a:srgbClr val="000000">
                      <a:alpha val="43137"/>
                    </a:srgbClr>
                  </a:outerShdw>
                </a:effectLst>
                <a:latin typeface="Times New Roman"/>
                <a:ea typeface="Times New Roman"/>
              </a:rPr>
              <a:t>Му-Манджи</a:t>
            </a:r>
            <a:r>
              <a:rPr lang="ru-RU" sz="1400" dirty="0" smtClean="0">
                <a:solidFill>
                  <a:prstClr val="black"/>
                </a:solidFill>
                <a:effectLst>
                  <a:outerShdw blurRad="38100" dist="38100" dir="2700000" algn="tl">
                    <a:srgbClr val="000000">
                      <a:alpha val="43137"/>
                    </a:srgbClr>
                  </a:outerShdw>
                </a:effectLst>
                <a:latin typeface="Times New Roman"/>
                <a:ea typeface="Times New Roman"/>
              </a:rPr>
              <a:t> была введена молодая артистка Н. </a:t>
            </a:r>
            <a:r>
              <a:rPr lang="ru-RU" sz="1400" dirty="0" err="1" smtClean="0">
                <a:solidFill>
                  <a:prstClr val="black"/>
                </a:solidFill>
                <a:effectLst>
                  <a:outerShdw blurRad="38100" dist="38100" dir="2700000" algn="tl">
                    <a:srgbClr val="000000">
                      <a:alpha val="43137"/>
                    </a:srgbClr>
                  </a:outerShdw>
                </a:effectLst>
                <a:latin typeface="Times New Roman"/>
                <a:ea typeface="Times New Roman"/>
              </a:rPr>
              <a:t>Мукукенова</a:t>
            </a:r>
            <a:r>
              <a:rPr lang="ru-RU" sz="1400" dirty="0" smtClean="0">
                <a:solidFill>
                  <a:prstClr val="black"/>
                </a:solidFill>
                <a:effectLst>
                  <a:outerShdw blurRad="38100" dist="38100" dir="2700000" algn="tl">
                    <a:srgbClr val="000000">
                      <a:alpha val="43137"/>
                    </a:srgbClr>
                  </a:outerShdw>
                </a:effectLst>
                <a:latin typeface="Times New Roman"/>
                <a:ea typeface="Times New Roman"/>
              </a:rPr>
              <a:t>. Образ этого мальчишки </a:t>
            </a:r>
            <a:r>
              <a:rPr lang="ru-RU" sz="1400" dirty="0" err="1" smtClean="0">
                <a:solidFill>
                  <a:prstClr val="black"/>
                </a:solidFill>
                <a:effectLst>
                  <a:outerShdw blurRad="38100" dist="38100" dir="2700000" algn="tl">
                    <a:srgbClr val="000000">
                      <a:alpha val="43137"/>
                    </a:srgbClr>
                  </a:outerShdw>
                </a:effectLst>
                <a:latin typeface="Times New Roman"/>
                <a:ea typeface="Times New Roman"/>
              </a:rPr>
              <a:t>Му-Манджи</a:t>
            </a:r>
            <a:r>
              <a:rPr lang="ru-RU" sz="1400" dirty="0" smtClean="0">
                <a:solidFill>
                  <a:prstClr val="black"/>
                </a:solidFill>
                <a:effectLst>
                  <a:outerShdw blurRad="38100" dist="38100" dir="2700000" algn="tl">
                    <a:srgbClr val="000000">
                      <a:alpha val="43137"/>
                    </a:srgbClr>
                  </a:outerShdw>
                </a:effectLst>
                <a:latin typeface="Times New Roman"/>
                <a:ea typeface="Times New Roman"/>
              </a:rPr>
              <a:t>, на мой взгляд, </a:t>
            </a:r>
            <a:r>
              <a:rPr lang="ru-RU" sz="1400" dirty="0" err="1" smtClean="0">
                <a:solidFill>
                  <a:prstClr val="black"/>
                </a:solidFill>
                <a:effectLst>
                  <a:outerShdw blurRad="38100" dist="38100" dir="2700000" algn="tl">
                    <a:srgbClr val="000000">
                      <a:alpha val="43137"/>
                    </a:srgbClr>
                  </a:outerShdw>
                </a:effectLst>
                <a:latin typeface="Times New Roman"/>
                <a:ea typeface="Times New Roman"/>
              </a:rPr>
              <a:t>автобиографичен</a:t>
            </a:r>
            <a:r>
              <a:rPr lang="ru-RU" sz="1400" dirty="0" smtClean="0">
                <a:solidFill>
                  <a:prstClr val="black"/>
                </a:solidFill>
                <a:effectLst>
                  <a:outerShdw blurRad="38100" dist="38100" dir="2700000" algn="tl">
                    <a:srgbClr val="000000">
                      <a:alpha val="43137"/>
                    </a:srgbClr>
                  </a:outerShdw>
                </a:effectLst>
                <a:latin typeface="Times New Roman"/>
                <a:ea typeface="Times New Roman"/>
              </a:rPr>
              <a:t> и проецируется на детство самого С. К. </a:t>
            </a:r>
            <a:r>
              <a:rPr lang="ru-RU" sz="1400" dirty="0" err="1" smtClean="0">
                <a:solidFill>
                  <a:prstClr val="black"/>
                </a:solidFill>
                <a:effectLst>
                  <a:outerShdw blurRad="38100" dist="38100" dir="2700000" algn="tl">
                    <a:srgbClr val="000000">
                      <a:alpha val="43137"/>
                    </a:srgbClr>
                  </a:outerShdw>
                </a:effectLst>
                <a:latin typeface="Times New Roman"/>
                <a:ea typeface="Times New Roman"/>
              </a:rPr>
              <a:t>Каляева</a:t>
            </a:r>
            <a:r>
              <a:rPr lang="ru-RU" sz="1400" dirty="0" smtClean="0">
                <a:solidFill>
                  <a:prstClr val="black"/>
                </a:solidFill>
                <a:effectLst>
                  <a:outerShdw blurRad="38100" dist="38100" dir="2700000" algn="tl">
                    <a:srgbClr val="000000">
                      <a:alpha val="43137"/>
                    </a:srgbClr>
                  </a:outerShdw>
                </a:effectLst>
                <a:latin typeface="Times New Roman"/>
                <a:ea typeface="Times New Roman"/>
              </a:rPr>
              <a:t>. Этот любознательный мальчишка, внук </a:t>
            </a:r>
            <a:r>
              <a:rPr lang="ru-RU" sz="1400" dirty="0" err="1" smtClean="0">
                <a:solidFill>
                  <a:prstClr val="black"/>
                </a:solidFill>
                <a:effectLst>
                  <a:outerShdw blurRad="38100" dist="38100" dir="2700000" algn="tl">
                    <a:srgbClr val="000000">
                      <a:alpha val="43137"/>
                    </a:srgbClr>
                  </a:outerShdw>
                </a:effectLst>
                <a:latin typeface="Times New Roman"/>
                <a:ea typeface="Times New Roman"/>
              </a:rPr>
              <a:t>Эльзят</a:t>
            </a:r>
            <a:r>
              <a:rPr lang="ru-RU" sz="1400" dirty="0" smtClean="0">
                <a:solidFill>
                  <a:prstClr val="black"/>
                </a:solidFill>
                <a:effectLst>
                  <a:outerShdw blurRad="38100" dist="38100" dir="2700000" algn="tl">
                    <a:srgbClr val="000000">
                      <a:alpha val="43137"/>
                    </a:srgbClr>
                  </a:outerShdw>
                </a:effectLst>
                <a:latin typeface="Times New Roman"/>
                <a:ea typeface="Times New Roman"/>
              </a:rPr>
              <a:t>, играя, произносит дразнилку, адресованную вороне: «</a:t>
            </a:r>
            <a:r>
              <a:rPr lang="ru-RU" sz="1400" dirty="0" err="1" smtClean="0">
                <a:solidFill>
                  <a:prstClr val="black"/>
                </a:solidFill>
                <a:effectLst>
                  <a:outerShdw blurRad="38100" dist="38100" dir="2700000" algn="tl">
                    <a:srgbClr val="000000">
                      <a:alpha val="43137"/>
                    </a:srgbClr>
                  </a:outerShdw>
                </a:effectLst>
                <a:latin typeface="Times New Roman"/>
                <a:ea typeface="Times New Roman"/>
              </a:rPr>
              <a:t>Керя,керя</a:t>
            </a:r>
            <a:r>
              <a:rPr lang="ru-RU" sz="1400" dirty="0" smtClean="0">
                <a:solidFill>
                  <a:prstClr val="black"/>
                </a:solidFill>
                <a:effectLst>
                  <a:outerShdw blurRad="38100" dist="38100" dir="2700000" algn="tl">
                    <a:srgbClr val="000000">
                      <a:alpha val="43137"/>
                    </a:srgbClr>
                  </a:outerShdw>
                </a:effectLst>
                <a:latin typeface="Times New Roman"/>
                <a:ea typeface="Times New Roman"/>
              </a:rPr>
              <a:t> </a:t>
            </a:r>
            <a:r>
              <a:rPr lang="ru-RU" sz="1400" dirty="0" err="1" smtClean="0">
                <a:solidFill>
                  <a:prstClr val="black"/>
                </a:solidFill>
                <a:effectLst>
                  <a:outerShdw blurRad="38100" dist="38100" dir="2700000" algn="tl">
                    <a:srgbClr val="000000">
                      <a:alpha val="43137"/>
                    </a:srgbClr>
                  </a:outerShdw>
                </a:effectLst>
                <a:latin typeface="Times New Roman"/>
                <a:ea typeface="Times New Roman"/>
              </a:rPr>
              <a:t>кенгс</a:t>
            </a:r>
            <a:r>
              <a:rPr lang="ru-RU" sz="1400" dirty="0" smtClean="0">
                <a:solidFill>
                  <a:prstClr val="black"/>
                </a:solidFill>
                <a:effectLst>
                  <a:outerShdw blurRad="38100" dist="38100" dir="2700000" algn="tl">
                    <a:srgbClr val="000000">
                      <a:alpha val="43137"/>
                    </a:srgbClr>
                  </a:outerShdw>
                </a:effectLst>
                <a:latin typeface="Times New Roman"/>
                <a:ea typeface="Times New Roman"/>
              </a:rPr>
              <a:t>, </a:t>
            </a:r>
            <a:r>
              <a:rPr lang="ru-RU" sz="1400" dirty="0" err="1" smtClean="0">
                <a:solidFill>
                  <a:prstClr val="black"/>
                </a:solidFill>
                <a:effectLst>
                  <a:outerShdw blurRad="38100" dist="38100" dir="2700000" algn="tl">
                    <a:srgbClr val="000000">
                      <a:alpha val="43137"/>
                    </a:srgbClr>
                  </a:outerShdw>
                </a:effectLst>
                <a:latin typeface="Times New Roman"/>
                <a:ea typeface="Times New Roman"/>
              </a:rPr>
              <a:t>кецин</a:t>
            </a:r>
            <a:r>
              <a:rPr lang="ru-RU" sz="1400" dirty="0" smtClean="0">
                <a:solidFill>
                  <a:prstClr val="black"/>
                </a:solidFill>
                <a:effectLst>
                  <a:outerShdw blurRad="38100" dist="38100" dir="2700000" algn="tl">
                    <a:srgbClr val="000000">
                      <a:alpha val="43137"/>
                    </a:srgbClr>
                  </a:outerShdw>
                </a:effectLst>
                <a:latin typeface="Times New Roman"/>
                <a:ea typeface="Times New Roman"/>
              </a:rPr>
              <a:t> </a:t>
            </a:r>
            <a:r>
              <a:rPr lang="ru-RU" sz="1400" dirty="0" err="1" smtClean="0">
                <a:solidFill>
                  <a:prstClr val="black"/>
                </a:solidFill>
                <a:effectLst>
                  <a:outerShdw blurRad="38100" dist="38100" dir="2700000" algn="tl">
                    <a:srgbClr val="000000">
                      <a:alpha val="43137"/>
                    </a:srgbClr>
                  </a:outerShdw>
                </a:effectLst>
                <a:latin typeface="Times New Roman"/>
                <a:ea typeface="Times New Roman"/>
              </a:rPr>
              <a:t>ноха</a:t>
            </a:r>
            <a:r>
              <a:rPr lang="ru-RU" sz="1400" dirty="0" smtClean="0">
                <a:solidFill>
                  <a:prstClr val="black"/>
                </a:solidFill>
                <a:effectLst>
                  <a:outerShdw blurRad="38100" dist="38100" dir="2700000" algn="tl">
                    <a:srgbClr val="000000">
                      <a:alpha val="43137"/>
                    </a:srgbClr>
                  </a:outerShdw>
                </a:effectLst>
                <a:latin typeface="Times New Roman"/>
                <a:ea typeface="Times New Roman"/>
              </a:rPr>
              <a:t> </a:t>
            </a:r>
            <a:r>
              <a:rPr lang="ru-RU" sz="1400" dirty="0" err="1" smtClean="0">
                <a:solidFill>
                  <a:prstClr val="black"/>
                </a:solidFill>
                <a:effectLst>
                  <a:outerShdw blurRad="38100" dist="38100" dir="2700000" algn="tl">
                    <a:srgbClr val="000000">
                      <a:alpha val="43137"/>
                    </a:srgbClr>
                  </a:outerShdw>
                </a:effectLst>
                <a:latin typeface="Times New Roman"/>
                <a:ea typeface="Times New Roman"/>
              </a:rPr>
              <a:t>янгс</a:t>
            </a:r>
            <a:r>
              <a:rPr lang="ru-RU" sz="1400" dirty="0" smtClean="0">
                <a:solidFill>
                  <a:prstClr val="black"/>
                </a:solidFill>
                <a:effectLst>
                  <a:outerShdw blurRad="38100" dist="38100" dir="2700000" algn="tl">
                    <a:srgbClr val="000000">
                      <a:alpha val="43137"/>
                    </a:srgbClr>
                  </a:outerShdw>
                </a:effectLst>
                <a:latin typeface="Times New Roman"/>
                <a:ea typeface="Times New Roman"/>
              </a:rPr>
              <a:t>...» - «Ворона, ворона каркает, а собака на просторе гавкает...» или же просит бабушку </a:t>
            </a:r>
            <a:r>
              <a:rPr lang="ru-RU" sz="1400" dirty="0" err="1" smtClean="0">
                <a:solidFill>
                  <a:prstClr val="black"/>
                </a:solidFill>
                <a:effectLst>
                  <a:outerShdw blurRad="38100" dist="38100" dir="2700000" algn="tl">
                    <a:srgbClr val="000000">
                      <a:alpha val="43137"/>
                    </a:srgbClr>
                  </a:outerShdw>
                </a:effectLst>
                <a:latin typeface="Times New Roman"/>
                <a:ea typeface="Times New Roman"/>
              </a:rPr>
              <a:t>Эльзят</a:t>
            </a:r>
            <a:r>
              <a:rPr lang="ru-RU" sz="1400" dirty="0" smtClean="0">
                <a:solidFill>
                  <a:prstClr val="black"/>
                </a:solidFill>
                <a:effectLst>
                  <a:outerShdw blurRad="38100" dist="38100" dir="2700000" algn="tl">
                    <a:srgbClr val="000000">
                      <a:alpha val="43137"/>
                    </a:srgbClr>
                  </a:outerShdw>
                </a:effectLst>
                <a:latin typeface="Times New Roman"/>
                <a:ea typeface="Times New Roman"/>
              </a:rPr>
              <a:t>.</a:t>
            </a:r>
          </a:p>
          <a:p>
            <a:pPr lvl="0" indent="531813" algn="just">
              <a:buClr>
                <a:srgbClr val="000000"/>
              </a:buClr>
              <a:buSzPts val="950"/>
              <a:buFont typeface="Symbol"/>
              <a:buChar char="-"/>
              <a:tabLst>
                <a:tab pos="600710" algn="l"/>
              </a:tabLst>
            </a:pPr>
            <a:r>
              <a:rPr lang="ru-RU" sz="1400" dirty="0" smtClean="0">
                <a:solidFill>
                  <a:prstClr val="black"/>
                </a:solidFill>
                <a:effectLst>
                  <a:outerShdw blurRad="38100" dist="38100" dir="2700000" algn="tl">
                    <a:srgbClr val="000000">
                      <a:alpha val="43137"/>
                    </a:srgbClr>
                  </a:outerShdw>
                </a:effectLst>
                <a:latin typeface="Times New Roman"/>
                <a:ea typeface="Times New Roman"/>
                <a:cs typeface="Times New Roman"/>
              </a:rPr>
              <a:t>«</a:t>
            </a:r>
            <a:r>
              <a:rPr lang="ru-RU" sz="1400" dirty="0" err="1" smtClean="0">
                <a:solidFill>
                  <a:prstClr val="black"/>
                </a:solidFill>
                <a:effectLst>
                  <a:outerShdw blurRad="38100" dist="38100" dir="2700000" algn="tl">
                    <a:srgbClr val="000000">
                      <a:alpha val="43137"/>
                    </a:srgbClr>
                  </a:outerShdw>
                </a:effectLst>
                <a:latin typeface="Times New Roman"/>
                <a:ea typeface="Times New Roman"/>
                <a:cs typeface="Times New Roman"/>
              </a:rPr>
              <a:t>Ээже</a:t>
            </a:r>
            <a:r>
              <a:rPr lang="ru-RU" sz="1400" dirty="0" smtClean="0">
                <a:solidFill>
                  <a:prstClr val="black"/>
                </a:solidFill>
                <a:effectLst>
                  <a:outerShdw blurRad="38100" dist="38100" dir="2700000" algn="tl">
                    <a:srgbClr val="000000">
                      <a:alpha val="43137"/>
                    </a:srgbClr>
                  </a:outerShdw>
                </a:effectLst>
                <a:latin typeface="Times New Roman"/>
                <a:ea typeface="Times New Roman"/>
                <a:cs typeface="Times New Roman"/>
              </a:rPr>
              <a:t> </a:t>
            </a:r>
            <a:r>
              <a:rPr lang="ru-RU" sz="1400" dirty="0" err="1" smtClean="0">
                <a:solidFill>
                  <a:prstClr val="black"/>
                </a:solidFill>
                <a:effectLst>
                  <a:outerShdw blurRad="38100" dist="38100" dir="2700000" algn="tl">
                    <a:srgbClr val="000000">
                      <a:alpha val="43137"/>
                    </a:srgbClr>
                  </a:outerShdw>
                </a:effectLst>
                <a:latin typeface="Times New Roman"/>
                <a:ea typeface="Times New Roman"/>
                <a:cs typeface="Times New Roman"/>
              </a:rPr>
              <a:t>шулсм</a:t>
            </a:r>
            <a:r>
              <a:rPr lang="ru-RU" sz="1400" dirty="0" smtClean="0">
                <a:solidFill>
                  <a:prstClr val="black"/>
                </a:solidFill>
                <a:effectLst>
                  <a:outerShdw blurRad="38100" dist="38100" dir="2700000" algn="tl">
                    <a:srgbClr val="000000">
                      <a:alpha val="43137"/>
                    </a:srgbClr>
                  </a:outerShdw>
                </a:effectLst>
                <a:latin typeface="Times New Roman"/>
                <a:ea typeface="Times New Roman"/>
                <a:cs typeface="Times New Roman"/>
              </a:rPr>
              <a:t> </a:t>
            </a:r>
            <a:r>
              <a:rPr lang="ru-RU" sz="1400" dirty="0" err="1" smtClean="0">
                <a:solidFill>
                  <a:prstClr val="black"/>
                </a:solidFill>
                <a:effectLst>
                  <a:outerShdw blurRad="38100" dist="38100" dir="2700000" algn="tl">
                    <a:srgbClr val="000000">
                      <a:alpha val="43137"/>
                    </a:srgbClr>
                  </a:outerShdw>
                </a:effectLst>
                <a:latin typeface="Times New Roman"/>
                <a:ea typeface="Times New Roman"/>
                <a:cs typeface="Times New Roman"/>
              </a:rPr>
              <a:t>откржяня</a:t>
            </a:r>
            <a:r>
              <a:rPr lang="ru-RU" sz="1400" dirty="0" smtClean="0">
                <a:solidFill>
                  <a:prstClr val="black"/>
                </a:solidFill>
                <a:effectLst>
                  <a:outerShdw blurRad="38100" dist="38100" dir="2700000" algn="tl">
                    <a:srgbClr val="000000">
                      <a:alpha val="43137"/>
                    </a:srgbClr>
                  </a:outerShdw>
                </a:effectLst>
                <a:latin typeface="Times New Roman"/>
                <a:ea typeface="Times New Roman"/>
                <a:cs typeface="Times New Roman"/>
              </a:rPr>
              <a:t>, </a:t>
            </a:r>
            <a:r>
              <a:rPr lang="ru-RU" sz="1400" dirty="0" err="1" smtClean="0">
                <a:solidFill>
                  <a:prstClr val="black"/>
                </a:solidFill>
                <a:effectLst>
                  <a:outerShdw blurRad="38100" dist="38100" dir="2700000" algn="tl">
                    <a:srgbClr val="000000">
                      <a:alpha val="43137"/>
                    </a:srgbClr>
                  </a:outerShdw>
                </a:effectLst>
                <a:latin typeface="Times New Roman"/>
                <a:ea typeface="Times New Roman"/>
                <a:cs typeface="Times New Roman"/>
              </a:rPr>
              <a:t>шуурмг</a:t>
            </a:r>
            <a:r>
              <a:rPr lang="ru-RU" sz="1400" dirty="0" smtClean="0">
                <a:solidFill>
                  <a:prstClr val="black"/>
                </a:solidFill>
                <a:effectLst>
                  <a:outerShdw blurRad="38100" dist="38100" dir="2700000" algn="tl">
                    <a:srgbClr val="000000">
                      <a:alpha val="43137"/>
                    </a:srgbClr>
                  </a:outerShdw>
                </a:effectLst>
                <a:latin typeface="Times New Roman"/>
                <a:ea typeface="Times New Roman"/>
                <a:cs typeface="Times New Roman"/>
              </a:rPr>
              <a:t> </a:t>
            </a:r>
            <a:r>
              <a:rPr lang="ru-RU" sz="1400" dirty="0" err="1" smtClean="0">
                <a:solidFill>
                  <a:prstClr val="black"/>
                </a:solidFill>
                <a:effectLst>
                  <a:outerShdw blurRad="38100" dist="38100" dir="2700000" algn="tl">
                    <a:srgbClr val="000000">
                      <a:alpha val="43137"/>
                    </a:srgbClr>
                  </a:outerShdw>
                </a:effectLst>
                <a:latin typeface="Times New Roman"/>
                <a:ea typeface="Times New Roman"/>
                <a:cs typeface="Times New Roman"/>
              </a:rPr>
              <a:t>идх</a:t>
            </a:r>
            <a:r>
              <a:rPr lang="ru-RU" sz="1400" dirty="0" smtClean="0">
                <a:solidFill>
                  <a:prstClr val="black"/>
                </a:solidFill>
                <a:effectLst>
                  <a:outerShdw blurRad="38100" dist="38100" dir="2700000" algn="tl">
                    <a:srgbClr val="000000">
                      <a:alpha val="43137"/>
                    </a:srgbClr>
                  </a:outerShdw>
                </a:effectLst>
                <a:latin typeface="Times New Roman"/>
                <a:ea typeface="Times New Roman"/>
                <a:cs typeface="Times New Roman"/>
              </a:rPr>
              <a:t> </a:t>
            </a:r>
            <a:r>
              <a:rPr lang="ru-RU" sz="1400" dirty="0" err="1" smtClean="0">
                <a:solidFill>
                  <a:prstClr val="black"/>
                </a:solidFill>
                <a:effectLst>
                  <a:outerShdw blurRad="38100" dist="38100" dir="2700000" algn="tl">
                    <a:srgbClr val="000000">
                      <a:alpha val="43137"/>
                    </a:srgbClr>
                  </a:outerShdw>
                </a:effectLst>
                <a:latin typeface="Times New Roman"/>
                <a:ea typeface="Times New Roman"/>
                <a:cs typeface="Times New Roman"/>
              </a:rPr>
              <a:t>дурм</a:t>
            </a:r>
            <a:r>
              <a:rPr lang="ru-RU" sz="1400" dirty="0" smtClean="0">
                <a:solidFill>
                  <a:prstClr val="black"/>
                </a:solidFill>
                <a:effectLst>
                  <a:outerShdw blurRad="38100" dist="38100" dir="2700000" algn="tl">
                    <a:srgbClr val="000000">
                      <a:alpha val="43137"/>
                    </a:srgbClr>
                  </a:outerShdw>
                </a:effectLst>
                <a:latin typeface="Times New Roman"/>
                <a:ea typeface="Times New Roman"/>
                <a:cs typeface="Times New Roman"/>
              </a:rPr>
              <a:t> </a:t>
            </a:r>
            <a:r>
              <a:rPr lang="ru-RU" sz="1400" dirty="0" err="1" smtClean="0">
                <a:solidFill>
                  <a:prstClr val="black"/>
                </a:solidFill>
                <a:effectLst>
                  <a:outerShdw blurRad="38100" dist="38100" dir="2700000" algn="tl">
                    <a:srgbClr val="000000">
                      <a:alpha val="43137"/>
                    </a:srgbClr>
                  </a:outerShdw>
                </a:effectLst>
                <a:latin typeface="Times New Roman"/>
                <a:ea typeface="Times New Roman"/>
                <a:cs typeface="Times New Roman"/>
              </a:rPr>
              <a:t>курчяня</a:t>
            </a:r>
            <a:r>
              <a:rPr lang="ru-RU" sz="1400" dirty="0" smtClean="0">
                <a:solidFill>
                  <a:prstClr val="black"/>
                </a:solidFill>
                <a:effectLst>
                  <a:outerShdw blurRad="38100" dist="38100" dir="2700000" algn="tl">
                    <a:srgbClr val="000000">
                      <a:alpha val="43137"/>
                    </a:srgbClr>
                  </a:outerShdw>
                </a:effectLst>
                <a:latin typeface="Times New Roman"/>
                <a:ea typeface="Times New Roman"/>
                <a:cs typeface="Times New Roman"/>
              </a:rPr>
              <a:t>!» - «Ба­бушка, слюна загустела, хочу шкварок отведать!», мечтая о буду­щем, просит бабушку: - «</a:t>
            </a:r>
            <a:r>
              <a:rPr lang="ru-RU" sz="1400" dirty="0" err="1" smtClean="0">
                <a:solidFill>
                  <a:prstClr val="black"/>
                </a:solidFill>
                <a:effectLst>
                  <a:outerShdw blurRad="38100" dist="38100" dir="2700000" algn="tl">
                    <a:srgbClr val="000000">
                      <a:alpha val="43137"/>
                    </a:srgbClr>
                  </a:outerShdw>
                </a:effectLst>
                <a:latin typeface="Times New Roman"/>
                <a:ea typeface="Times New Roman"/>
                <a:cs typeface="Times New Roman"/>
              </a:rPr>
              <a:t>Ээже</a:t>
            </a:r>
            <a:r>
              <a:rPr lang="ru-RU" sz="1400" dirty="0" smtClean="0">
                <a:solidFill>
                  <a:prstClr val="black"/>
                </a:solidFill>
                <a:effectLst>
                  <a:outerShdw blurRad="38100" dist="38100" dir="2700000" algn="tl">
                    <a:srgbClr val="000000">
                      <a:alpha val="43137"/>
                    </a:srgbClr>
                  </a:outerShdw>
                </a:effectLst>
                <a:latin typeface="Times New Roman"/>
                <a:ea typeface="Times New Roman"/>
                <a:cs typeface="Times New Roman"/>
              </a:rPr>
              <a:t>, </a:t>
            </a:r>
            <a:r>
              <a:rPr lang="ru-RU" sz="1400" dirty="0" err="1" smtClean="0">
                <a:solidFill>
                  <a:prstClr val="black"/>
                </a:solidFill>
                <a:effectLst>
                  <a:outerShdw blurRad="38100" dist="38100" dir="2700000" algn="tl">
                    <a:srgbClr val="000000">
                      <a:alpha val="43137"/>
                    </a:srgbClr>
                  </a:outerShdw>
                </a:effectLst>
                <a:latin typeface="Times New Roman"/>
                <a:ea typeface="Times New Roman"/>
                <a:cs typeface="Times New Roman"/>
              </a:rPr>
              <a:t>би</a:t>
            </a:r>
            <a:r>
              <a:rPr lang="ru-RU" sz="1400" dirty="0" smtClean="0">
                <a:solidFill>
                  <a:prstClr val="black"/>
                </a:solidFill>
                <a:effectLst>
                  <a:outerShdw blurRad="38100" dist="38100" dir="2700000" algn="tl">
                    <a:srgbClr val="000000">
                      <a:alpha val="43137"/>
                    </a:srgbClr>
                  </a:outerShdw>
                </a:effectLst>
                <a:latin typeface="Times New Roman"/>
                <a:ea typeface="Times New Roman"/>
                <a:cs typeface="Times New Roman"/>
              </a:rPr>
              <a:t> </a:t>
            </a:r>
            <a:r>
              <a:rPr lang="ru-RU" sz="1400" dirty="0" err="1" smtClean="0">
                <a:solidFill>
                  <a:prstClr val="black"/>
                </a:solidFill>
                <a:effectLst>
                  <a:outerShdw blurRad="38100" dist="38100" dir="2700000" algn="tl">
                    <a:srgbClr val="000000">
                      <a:alpha val="43137"/>
                    </a:srgbClr>
                  </a:outerShdw>
                </a:effectLst>
                <a:latin typeface="Times New Roman"/>
                <a:ea typeface="Times New Roman"/>
                <a:cs typeface="Times New Roman"/>
              </a:rPr>
              <a:t>осхлярн</a:t>
            </a:r>
            <a:r>
              <a:rPr lang="ru-RU" sz="1400" dirty="0" smtClean="0">
                <a:solidFill>
                  <a:prstClr val="black"/>
                </a:solidFill>
                <a:effectLst>
                  <a:outerShdw blurRad="38100" dist="38100" dir="2700000" algn="tl">
                    <a:srgbClr val="000000">
                      <a:alpha val="43137"/>
                    </a:srgbClr>
                  </a:outerShdw>
                </a:effectLst>
                <a:latin typeface="Times New Roman"/>
                <a:ea typeface="Times New Roman"/>
                <a:cs typeface="Times New Roman"/>
              </a:rPr>
              <a:t>, </a:t>
            </a:r>
            <a:r>
              <a:rPr lang="ru-RU" sz="1400" dirty="0" err="1" smtClean="0">
                <a:solidFill>
                  <a:prstClr val="black"/>
                </a:solidFill>
                <a:effectLst>
                  <a:outerShdw blurRad="38100" dist="38100" dir="2700000" algn="tl">
                    <a:srgbClr val="000000">
                      <a:alpha val="43137"/>
                    </a:srgbClr>
                  </a:outerShdw>
                </a:effectLst>
                <a:latin typeface="Times New Roman"/>
                <a:ea typeface="Times New Roman"/>
                <a:cs typeface="Times New Roman"/>
              </a:rPr>
              <a:t>Боован</a:t>
            </a:r>
            <a:r>
              <a:rPr lang="ru-RU" sz="1400" dirty="0" smtClean="0">
                <a:solidFill>
                  <a:prstClr val="black"/>
                </a:solidFill>
                <a:effectLst>
                  <a:outerShdw blurRad="38100" dist="38100" dir="2700000" algn="tl">
                    <a:srgbClr val="000000">
                      <a:alpha val="43137"/>
                    </a:srgbClr>
                  </a:outerShdw>
                </a:effectLst>
                <a:latin typeface="Times New Roman"/>
                <a:ea typeface="Times New Roman"/>
                <a:cs typeface="Times New Roman"/>
              </a:rPr>
              <a:t> </a:t>
            </a:r>
            <a:r>
              <a:rPr lang="ru-RU" sz="1400" dirty="0" err="1" smtClean="0">
                <a:solidFill>
                  <a:prstClr val="black"/>
                </a:solidFill>
                <a:effectLst>
                  <a:outerShdw blurRad="38100" dist="38100" dir="2700000" algn="tl">
                    <a:srgbClr val="000000">
                      <a:alpha val="43137"/>
                    </a:srgbClr>
                  </a:outerShdw>
                </a:effectLst>
                <a:latin typeface="Times New Roman"/>
                <a:ea typeface="Times New Roman"/>
                <a:cs typeface="Times New Roman"/>
              </a:rPr>
              <a:t>Бадмшла</a:t>
            </a:r>
            <a:r>
              <a:rPr lang="ru-RU" sz="1400" dirty="0" smtClean="0">
                <a:solidFill>
                  <a:prstClr val="black"/>
                </a:solidFill>
                <a:effectLst>
                  <a:outerShdw blurRad="38100" dist="38100" dir="2700000" algn="tl">
                    <a:srgbClr val="000000">
                      <a:alpha val="43137"/>
                    </a:srgbClr>
                  </a:outerShdw>
                </a:effectLst>
                <a:latin typeface="Times New Roman"/>
                <a:ea typeface="Times New Roman"/>
                <a:cs typeface="Times New Roman"/>
              </a:rPr>
              <a:t> </a:t>
            </a:r>
            <a:r>
              <a:rPr lang="ru-RU" sz="1400" dirty="0" err="1" smtClean="0">
                <a:solidFill>
                  <a:prstClr val="black"/>
                </a:solidFill>
                <a:effectLst>
                  <a:outerShdw blurRad="38100" dist="38100" dir="2700000" algn="tl">
                    <a:srgbClr val="000000">
                      <a:alpha val="43137"/>
                    </a:srgbClr>
                  </a:outerShdw>
                </a:effectLst>
                <a:latin typeface="Times New Roman"/>
                <a:ea typeface="Times New Roman"/>
                <a:cs typeface="Times New Roman"/>
              </a:rPr>
              <a:t>эдл</a:t>
            </a:r>
            <a:r>
              <a:rPr lang="ru-RU" sz="1400" dirty="0" smtClean="0">
                <a:solidFill>
                  <a:prstClr val="black"/>
                </a:solidFill>
                <a:effectLst>
                  <a:outerShdw blurRad="38100" dist="38100" dir="2700000" algn="tl">
                    <a:srgbClr val="000000">
                      <a:alpha val="43137"/>
                    </a:srgbClr>
                  </a:outerShdw>
                </a:effectLst>
                <a:latin typeface="Times New Roman"/>
                <a:ea typeface="Times New Roman"/>
                <a:cs typeface="Times New Roman"/>
              </a:rPr>
              <a:t> бокс </a:t>
            </a:r>
            <a:r>
              <a:rPr lang="ru-RU" sz="1400" dirty="0" err="1" smtClean="0">
                <a:solidFill>
                  <a:prstClr val="black"/>
                </a:solidFill>
                <a:effectLst>
                  <a:outerShdw blurRad="38100" dist="38100" dir="2700000" algn="tl">
                    <a:srgbClr val="000000">
                      <a:alpha val="43137"/>
                    </a:srgbClr>
                  </a:outerShdw>
                </a:effectLst>
                <a:latin typeface="Times New Roman"/>
                <a:ea typeface="Times New Roman"/>
                <a:cs typeface="Times New Roman"/>
              </a:rPr>
              <a:t>гос</a:t>
            </a:r>
            <a:r>
              <a:rPr lang="ru-RU" sz="1400" dirty="0" smtClean="0">
                <a:solidFill>
                  <a:prstClr val="black"/>
                </a:solidFill>
                <a:effectLst>
                  <a:outerShdw blurRad="38100" dist="38100" dir="2700000" algn="tl">
                    <a:srgbClr val="000000">
                      <a:alpha val="43137"/>
                    </a:srgbClr>
                  </a:outerShdw>
                </a:effectLst>
                <a:latin typeface="Times New Roman"/>
                <a:ea typeface="Times New Roman"/>
                <a:cs typeface="Times New Roman"/>
              </a:rPr>
              <a:t> </a:t>
            </a:r>
            <a:r>
              <a:rPr lang="ru-RU" sz="1400" dirty="0" err="1" smtClean="0">
                <a:solidFill>
                  <a:prstClr val="black"/>
                </a:solidFill>
                <a:effectLst>
                  <a:outerShdw blurRad="38100" dist="38100" dir="2700000" algn="tl">
                    <a:srgbClr val="000000">
                      <a:alpha val="43137"/>
                    </a:srgbClr>
                  </a:outerShdw>
                </a:effectLst>
                <a:latin typeface="Times New Roman"/>
                <a:ea typeface="Times New Roman"/>
                <a:cs typeface="Times New Roman"/>
              </a:rPr>
              <a:t>имсхий</a:t>
            </a:r>
            <a:r>
              <a:rPr lang="ru-RU" sz="1400" dirty="0" smtClean="0">
                <a:solidFill>
                  <a:prstClr val="black"/>
                </a:solidFill>
                <a:effectLst>
                  <a:outerShdw blurRad="38100" dist="38100" dir="2700000" algn="tl">
                    <a:srgbClr val="000000">
                      <a:alpha val="43137"/>
                    </a:srgbClr>
                  </a:outerShdw>
                </a:effectLst>
                <a:latin typeface="Times New Roman"/>
                <a:ea typeface="Times New Roman"/>
                <a:cs typeface="Times New Roman"/>
              </a:rPr>
              <a:t>?»</a:t>
            </a:r>
          </a:p>
          <a:p>
            <a:pPr lvl="0" indent="531813" algn="just">
              <a:buClr>
                <a:srgbClr val="000000"/>
              </a:buClr>
              <a:buSzPts val="950"/>
              <a:buFont typeface="Symbol"/>
              <a:buChar char="-"/>
              <a:tabLst>
                <a:tab pos="598170" algn="l"/>
              </a:tabLst>
            </a:pPr>
            <a:r>
              <a:rPr lang="ru-RU" sz="1400" dirty="0" smtClean="0">
                <a:solidFill>
                  <a:prstClr val="black"/>
                </a:solidFill>
                <a:effectLst>
                  <a:outerShdw blurRad="38100" dist="38100" dir="2700000" algn="tl">
                    <a:srgbClr val="000000">
                      <a:alpha val="43137"/>
                    </a:srgbClr>
                  </a:outerShdw>
                </a:effectLst>
                <a:latin typeface="Times New Roman"/>
                <a:ea typeface="Times New Roman"/>
                <a:cs typeface="Times New Roman"/>
              </a:rPr>
              <a:t>«Бабушка, когда я вырасту, тоже буду ходить в хромовых сапо­гах как </a:t>
            </a:r>
            <a:r>
              <a:rPr lang="ru-RU" sz="1400" dirty="0" err="1" smtClean="0">
                <a:solidFill>
                  <a:prstClr val="black"/>
                </a:solidFill>
                <a:effectLst>
                  <a:outerShdw blurRad="38100" dist="38100" dir="2700000" algn="tl">
                    <a:srgbClr val="000000">
                      <a:alpha val="43137"/>
                    </a:srgbClr>
                  </a:outerShdw>
                </a:effectLst>
                <a:latin typeface="Times New Roman"/>
                <a:ea typeface="Times New Roman"/>
                <a:cs typeface="Times New Roman"/>
              </a:rPr>
              <a:t>Боован</a:t>
            </a:r>
            <a:r>
              <a:rPr lang="ru-RU" sz="1400" dirty="0" smtClean="0">
                <a:solidFill>
                  <a:prstClr val="black"/>
                </a:solidFill>
                <a:effectLst>
                  <a:outerShdw blurRad="38100" dist="38100" dir="2700000" algn="tl">
                    <a:srgbClr val="000000">
                      <a:alpha val="43137"/>
                    </a:srgbClr>
                  </a:outerShdw>
                </a:effectLst>
                <a:latin typeface="Times New Roman"/>
                <a:ea typeface="Times New Roman"/>
                <a:cs typeface="Times New Roman"/>
              </a:rPr>
              <a:t> </a:t>
            </a:r>
            <a:r>
              <a:rPr lang="ru-RU" sz="1400" dirty="0" err="1" smtClean="0">
                <a:solidFill>
                  <a:prstClr val="black"/>
                </a:solidFill>
                <a:effectLst>
                  <a:outerShdw blurRad="38100" dist="38100" dir="2700000" algn="tl">
                    <a:srgbClr val="000000">
                      <a:alpha val="43137"/>
                    </a:srgbClr>
                  </a:outerShdw>
                </a:effectLst>
                <a:latin typeface="Times New Roman"/>
                <a:ea typeface="Times New Roman"/>
                <a:cs typeface="Times New Roman"/>
              </a:rPr>
              <a:t>Бадмаш</a:t>
            </a:r>
            <a:r>
              <a:rPr lang="ru-RU" sz="1400" dirty="0" smtClean="0">
                <a:solidFill>
                  <a:prstClr val="black"/>
                </a:solidFill>
                <a:effectLst>
                  <a:outerShdw blurRad="38100" dist="38100" dir="2700000" algn="tl">
                    <a:srgbClr val="000000">
                      <a:alpha val="43137"/>
                    </a:srgbClr>
                  </a:outerShdw>
                </a:effectLst>
                <a:latin typeface="Times New Roman"/>
                <a:ea typeface="Times New Roman"/>
                <a:cs typeface="Times New Roman"/>
              </a:rPr>
              <a:t>?».</a:t>
            </a:r>
          </a:p>
          <a:p>
            <a:pPr lvl="0" indent="531813" algn="just"/>
            <a:r>
              <a:rPr lang="ru-RU" sz="1400" dirty="0" err="1" smtClean="0">
                <a:solidFill>
                  <a:prstClr val="black"/>
                </a:solidFill>
                <a:effectLst>
                  <a:outerShdw blurRad="38100" dist="38100" dir="2700000" algn="tl">
                    <a:srgbClr val="000000">
                      <a:alpha val="43137"/>
                    </a:srgbClr>
                  </a:outerShdw>
                </a:effectLst>
                <a:latin typeface="Times New Roman"/>
                <a:ea typeface="Times New Roman"/>
              </a:rPr>
              <a:t>Боован</a:t>
            </a:r>
            <a:r>
              <a:rPr lang="ru-RU" sz="1400" dirty="0" smtClean="0">
                <a:solidFill>
                  <a:prstClr val="black"/>
                </a:solidFill>
                <a:effectLst>
                  <a:outerShdw blurRad="38100" dist="38100" dir="2700000" algn="tl">
                    <a:srgbClr val="000000">
                      <a:alpha val="43137"/>
                    </a:srgbClr>
                  </a:outerShdw>
                </a:effectLst>
                <a:latin typeface="Times New Roman"/>
                <a:ea typeface="Times New Roman"/>
              </a:rPr>
              <a:t> </a:t>
            </a:r>
            <a:r>
              <a:rPr lang="ru-RU" sz="1400" dirty="0" err="1" smtClean="0">
                <a:solidFill>
                  <a:prstClr val="black"/>
                </a:solidFill>
                <a:effectLst>
                  <a:outerShdw blurRad="38100" dist="38100" dir="2700000" algn="tl">
                    <a:srgbClr val="000000">
                      <a:alpha val="43137"/>
                    </a:srgbClr>
                  </a:outerShdw>
                </a:effectLst>
                <a:latin typeface="Times New Roman"/>
                <a:ea typeface="Times New Roman"/>
              </a:rPr>
              <a:t>Бадма</a:t>
            </a:r>
            <a:r>
              <a:rPr lang="ru-RU" sz="1400" dirty="0" smtClean="0">
                <a:solidFill>
                  <a:prstClr val="black"/>
                </a:solidFill>
                <a:effectLst>
                  <a:outerShdw blurRad="38100" dist="38100" dir="2700000" algn="tl">
                    <a:srgbClr val="000000">
                      <a:alpha val="43137"/>
                    </a:srgbClr>
                  </a:outerShdw>
                </a:effectLst>
                <a:latin typeface="Times New Roman"/>
                <a:ea typeface="Times New Roman"/>
              </a:rPr>
              <a:t>, калмыцкий писатель дореволюционного перио­да. Роль Мальчишки </a:t>
            </a:r>
            <a:r>
              <a:rPr lang="ru-RU" sz="1400" dirty="0" err="1" smtClean="0">
                <a:solidFill>
                  <a:prstClr val="black"/>
                </a:solidFill>
                <a:effectLst>
                  <a:outerShdw blurRad="38100" dist="38100" dir="2700000" algn="tl">
                    <a:srgbClr val="000000">
                      <a:alpha val="43137"/>
                    </a:srgbClr>
                  </a:outerShdw>
                </a:effectLst>
                <a:latin typeface="Times New Roman"/>
                <a:ea typeface="Times New Roman"/>
              </a:rPr>
              <a:t>Му-Манджи</a:t>
            </a:r>
            <a:r>
              <a:rPr lang="ru-RU" sz="1400" dirty="0" smtClean="0">
                <a:solidFill>
                  <a:prstClr val="black"/>
                </a:solidFill>
                <a:effectLst>
                  <a:outerShdw blurRad="38100" dist="38100" dir="2700000" algn="tl">
                    <a:srgbClr val="000000">
                      <a:alpha val="43137"/>
                    </a:srgbClr>
                  </a:outerShdw>
                </a:effectLst>
                <a:latin typeface="Times New Roman"/>
                <a:ea typeface="Times New Roman"/>
              </a:rPr>
              <a:t> стала настоящей удачей Надеж­ды </a:t>
            </a:r>
            <a:r>
              <a:rPr lang="ru-RU" sz="1400" dirty="0" err="1" smtClean="0">
                <a:solidFill>
                  <a:prstClr val="black"/>
                </a:solidFill>
                <a:effectLst>
                  <a:outerShdw blurRad="38100" dist="38100" dir="2700000" algn="tl">
                    <a:srgbClr val="000000">
                      <a:alpha val="43137"/>
                    </a:srgbClr>
                  </a:outerShdw>
                </a:effectLst>
                <a:latin typeface="Times New Roman"/>
                <a:ea typeface="Times New Roman"/>
              </a:rPr>
              <a:t>Мукукеновой</a:t>
            </a:r>
            <a:r>
              <a:rPr lang="ru-RU" sz="1400" dirty="0" smtClean="0">
                <a:solidFill>
                  <a:prstClr val="black"/>
                </a:solidFill>
                <a:effectLst>
                  <a:outerShdw blurRad="38100" dist="38100" dir="2700000" algn="tl">
                    <a:srgbClr val="000000">
                      <a:alpha val="43137"/>
                    </a:srgbClr>
                  </a:outerShdw>
                </a:effectLst>
                <a:latin typeface="Times New Roman"/>
                <a:ea typeface="Times New Roman"/>
              </a:rPr>
              <a:t>, непосредственность, живость которой, придали мальчишескому характеру замечательную достоверность, более того, это была первая роль молодой актрисы в театре.</a:t>
            </a:r>
          </a:p>
          <a:p>
            <a:pPr lvl="0" indent="531813" algn="just"/>
            <a:r>
              <a:rPr lang="ru-RU" sz="1400" dirty="0" smtClean="0">
                <a:solidFill>
                  <a:prstClr val="black"/>
                </a:solidFill>
                <a:effectLst>
                  <a:outerShdw blurRad="38100" dist="38100" dir="2700000" algn="tl">
                    <a:srgbClr val="000000">
                      <a:alpha val="43137"/>
                    </a:srgbClr>
                  </a:outerShdw>
                </a:effectLst>
                <a:latin typeface="Times New Roman"/>
                <a:ea typeface="Times New Roman"/>
              </a:rPr>
              <a:t>В спектакле «Воззвание Ленина», художником В. Д. </a:t>
            </a:r>
            <a:r>
              <a:rPr lang="ru-RU" sz="1400" dirty="0" err="1" smtClean="0">
                <a:solidFill>
                  <a:prstClr val="black"/>
                </a:solidFill>
                <a:effectLst>
                  <a:outerShdw blurRad="38100" dist="38100" dir="2700000" algn="tl">
                    <a:srgbClr val="000000">
                      <a:alpha val="43137"/>
                    </a:srgbClr>
                  </a:outerShdw>
                </a:effectLst>
                <a:latin typeface="Times New Roman"/>
                <a:ea typeface="Times New Roman"/>
              </a:rPr>
              <a:t>Ханташо</a:t>
            </a:r>
            <a:r>
              <a:rPr lang="ru-RU" sz="1400" dirty="0" smtClean="0">
                <a:solidFill>
                  <a:prstClr val="black"/>
                </a:solidFill>
                <a:effectLst>
                  <a:outerShdw blurRad="38100" dist="38100" dir="2700000" algn="tl">
                    <a:srgbClr val="000000">
                      <a:alpha val="43137"/>
                    </a:srgbClr>
                  </a:outerShdw>
                </a:effectLst>
                <a:latin typeface="Times New Roman"/>
                <a:ea typeface="Times New Roman"/>
              </a:rPr>
              <a:t>- </a:t>
            </a:r>
            <a:r>
              <a:rPr lang="ru-RU" sz="1400" dirty="0" err="1" smtClean="0">
                <a:solidFill>
                  <a:prstClr val="black"/>
                </a:solidFill>
                <a:effectLst>
                  <a:outerShdw blurRad="38100" dist="38100" dir="2700000" algn="tl">
                    <a:srgbClr val="000000">
                      <a:alpha val="43137"/>
                    </a:srgbClr>
                  </a:outerShdw>
                </a:effectLst>
                <a:latin typeface="Times New Roman"/>
                <a:ea typeface="Times New Roman"/>
              </a:rPr>
              <a:t>вым</a:t>
            </a:r>
            <a:r>
              <a:rPr lang="ru-RU" sz="1400" dirty="0" smtClean="0">
                <a:solidFill>
                  <a:prstClr val="black"/>
                </a:solidFill>
                <a:effectLst>
                  <a:outerShdw blurRad="38100" dist="38100" dir="2700000" algn="tl">
                    <a:srgbClr val="000000">
                      <a:alpha val="43137"/>
                    </a:srgbClr>
                  </a:outerShdw>
                </a:effectLst>
                <a:latin typeface="Times New Roman"/>
                <a:ea typeface="Times New Roman"/>
              </a:rPr>
              <a:t> в качестве элемента оформления использовались бычьи шку­ры. Распятые шкуры животных становились образным символом, спектакля, отражавшего революционную борьбу – разруху в калмыцкой степи</a:t>
            </a:r>
            <a:endParaRPr lang="ru-RU" sz="1400" dirty="0">
              <a:solidFill>
                <a:prstClr val="black"/>
              </a:solidFill>
              <a:effectLst>
                <a:outerShdw blurRad="38100" dist="38100" dir="2700000" algn="tl">
                  <a:srgbClr val="000000">
                    <a:alpha val="43137"/>
                  </a:srgbClr>
                </a:outerShdw>
              </a:effectLst>
              <a:latin typeface="Times New Roman"/>
              <a:ea typeface="Times New Roman"/>
            </a:endParaRPr>
          </a:p>
        </p:txBody>
      </p:sp>
      <p:pic>
        <p:nvPicPr>
          <p:cNvPr id="7" name="Picture 2" descr="C:\Users\User-ChZ\Desktop\456.jpg"/>
          <p:cNvPicPr>
            <a:picLocks noChangeAspect="1" noChangeArrowheads="1"/>
          </p:cNvPicPr>
          <p:nvPr/>
        </p:nvPicPr>
        <p:blipFill>
          <a:blip r:embed="rId2" cstate="print"/>
          <a:srcRect/>
          <a:stretch>
            <a:fillRect/>
          </a:stretch>
        </p:blipFill>
        <p:spPr bwMode="auto">
          <a:xfrm>
            <a:off x="142844" y="142852"/>
            <a:ext cx="1838674" cy="2571768"/>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142844" y="2857497"/>
            <a:ext cx="1785950" cy="1754326"/>
          </a:xfrm>
          <a:prstGeom prst="rect">
            <a:avLst/>
          </a:prstGeom>
          <a:noFill/>
        </p:spPr>
        <p:txBody>
          <a:bodyPr wrap="square" rtlCol="0">
            <a:spAutoFit/>
          </a:bodyPr>
          <a:lstStyle/>
          <a:p>
            <a:pPr indent="446088" algn="just"/>
            <a:r>
              <a:rPr lang="ru-RU" sz="1200" dirty="0" err="1" smtClean="0">
                <a:effectLst>
                  <a:outerShdw blurRad="38100" dist="38100" dir="2700000" algn="tl">
                    <a:srgbClr val="000000">
                      <a:alpha val="43137"/>
                    </a:srgbClr>
                  </a:outerShdw>
                </a:effectLst>
                <a:latin typeface="Times New Roman" pitchFamily="18" charset="0"/>
                <a:cs typeface="Times New Roman" pitchFamily="18" charset="0"/>
              </a:rPr>
              <a:t>Дорджи-Гаряева</a:t>
            </a:r>
            <a:r>
              <a:rPr lang="ru-RU" sz="12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sz="1200" dirty="0" err="1" smtClean="0">
                <a:effectLst>
                  <a:outerShdw blurRad="38100" dist="38100" dir="2700000" algn="tl">
                    <a:srgbClr val="000000">
                      <a:alpha val="43137"/>
                    </a:srgbClr>
                  </a:outerShdw>
                </a:effectLst>
                <a:latin typeface="Times New Roman" pitchFamily="18" charset="0"/>
                <a:cs typeface="Times New Roman" pitchFamily="18" charset="0"/>
              </a:rPr>
              <a:t>Яшлаева</a:t>
            </a:r>
            <a:r>
              <a:rPr lang="ru-RU" sz="12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sz="1200" dirty="0" smtClean="0">
                <a:effectLst>
                  <a:outerShdw blurRad="38100" dist="38100" dir="2700000" algn="tl">
                    <a:srgbClr val="000000">
                      <a:alpha val="43137"/>
                    </a:srgbClr>
                  </a:outerShdw>
                </a:effectLst>
                <a:latin typeface="Times New Roman" pitchFamily="18" charset="0"/>
                <a:cs typeface="Times New Roman" pitchFamily="18" charset="0"/>
              </a:rPr>
              <a:t>Н. </a:t>
            </a:r>
            <a:r>
              <a:rPr lang="ru-RU" sz="1200" dirty="0" smtClean="0">
                <a:effectLst>
                  <a:outerShdw blurRad="38100" dist="38100" dir="2700000" algn="tl">
                    <a:srgbClr val="000000">
                      <a:alpha val="43137"/>
                    </a:srgbClr>
                  </a:outerShdw>
                </a:effectLst>
                <a:latin typeface="Times New Roman" pitchFamily="18" charset="0"/>
                <a:cs typeface="Times New Roman" pitchFamily="18" charset="0"/>
              </a:rPr>
              <a:t>А. Калмыцкий </a:t>
            </a:r>
            <a:r>
              <a:rPr lang="ru-RU" sz="1200" dirty="0" smtClean="0">
                <a:effectLst>
                  <a:outerShdw blurRad="38100" dist="38100" dir="2700000" algn="tl">
                    <a:srgbClr val="000000">
                      <a:alpha val="43137"/>
                    </a:srgbClr>
                  </a:outerShdw>
                </a:effectLst>
                <a:latin typeface="Times New Roman" pitchFamily="18" charset="0"/>
                <a:cs typeface="Times New Roman" pitchFamily="18" charset="0"/>
              </a:rPr>
              <a:t>театр в русле Российской театральной культуры. </a:t>
            </a:r>
            <a:r>
              <a:rPr lang="ru-RU" sz="1200" dirty="0" smtClean="0">
                <a:effectLst>
                  <a:outerShdw blurRad="38100" dist="38100" dir="2700000" algn="tl">
                    <a:srgbClr val="000000">
                      <a:alpha val="43137"/>
                    </a:srgbClr>
                  </a:outerShdw>
                </a:effectLst>
                <a:latin typeface="Times New Roman" pitchFamily="18" charset="0"/>
                <a:cs typeface="Times New Roman" pitchFamily="18" charset="0"/>
              </a:rPr>
              <a:t>1970 – 2010 гг</a:t>
            </a:r>
            <a:r>
              <a:rPr lang="ru-RU" sz="12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sz="1200" dirty="0" smtClean="0">
                <a:effectLst>
                  <a:outerShdw blurRad="38100" dist="38100" dir="2700000" algn="tl">
                    <a:srgbClr val="000000">
                      <a:alpha val="43137"/>
                    </a:srgbClr>
                  </a:outerShdw>
                </a:effectLst>
                <a:latin typeface="Times New Roman" pitchFamily="18" charset="0"/>
                <a:cs typeface="Times New Roman" pitchFamily="18" charset="0"/>
              </a:rPr>
              <a:t> / Н. А. </a:t>
            </a:r>
            <a:r>
              <a:rPr lang="ru-RU" sz="1200" dirty="0" err="1" smtClean="0">
                <a:effectLst>
                  <a:outerShdw blurRad="38100" dist="38100" dir="2700000" algn="tl">
                    <a:srgbClr val="000000">
                      <a:alpha val="43137"/>
                    </a:srgbClr>
                  </a:outerShdw>
                </a:effectLst>
                <a:latin typeface="Times New Roman" pitchFamily="18" charset="0"/>
                <a:cs typeface="Times New Roman" pitchFamily="18" charset="0"/>
              </a:rPr>
              <a:t>Дорджи-Гаряева</a:t>
            </a:r>
            <a:r>
              <a:rPr lang="ru-RU" sz="12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sz="1200" dirty="0" err="1" smtClean="0">
                <a:effectLst>
                  <a:outerShdw blurRad="38100" dist="38100" dir="2700000" algn="tl">
                    <a:srgbClr val="000000">
                      <a:alpha val="43137"/>
                    </a:srgbClr>
                  </a:outerShdw>
                </a:effectLst>
                <a:latin typeface="Times New Roman" pitchFamily="18" charset="0"/>
                <a:cs typeface="Times New Roman" pitchFamily="18" charset="0"/>
              </a:rPr>
              <a:t>Яшлаева</a:t>
            </a:r>
            <a:r>
              <a:rPr lang="ru-RU" sz="1200" dirty="0" smtClean="0">
                <a:effectLst>
                  <a:outerShdw blurRad="38100" dist="38100" dir="2700000" algn="tl">
                    <a:srgbClr val="000000">
                      <a:alpha val="43137"/>
                    </a:srgbClr>
                  </a:outerShdw>
                </a:effectLst>
                <a:latin typeface="Times New Roman" pitchFamily="18" charset="0"/>
                <a:cs typeface="Times New Roman" pitchFamily="18" charset="0"/>
              </a:rPr>
              <a:t>). – Элиста: </a:t>
            </a:r>
            <a:r>
              <a:rPr lang="ru-RU" sz="1200" dirty="0" err="1" smtClean="0">
                <a:effectLst>
                  <a:outerShdw blurRad="38100" dist="38100" dir="2700000" algn="tl">
                    <a:srgbClr val="000000">
                      <a:alpha val="43137"/>
                    </a:srgbClr>
                  </a:outerShdw>
                </a:effectLst>
                <a:latin typeface="Times New Roman" pitchFamily="18" charset="0"/>
                <a:cs typeface="Times New Roman" pitchFamily="18" charset="0"/>
              </a:rPr>
              <a:t>Джангар</a:t>
            </a:r>
            <a:r>
              <a:rPr lang="ru-RU" sz="12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sz="1200" dirty="0" smtClean="0">
                <a:effectLst>
                  <a:outerShdw blurRad="38100" dist="38100" dir="2700000" algn="tl">
                    <a:srgbClr val="000000">
                      <a:alpha val="43137"/>
                    </a:srgbClr>
                  </a:outerShdw>
                </a:effectLst>
                <a:latin typeface="Times New Roman" pitchFamily="18" charset="0"/>
                <a:cs typeface="Times New Roman" pitchFamily="18" charset="0"/>
              </a:rPr>
              <a:t>2016. – 208 с.</a:t>
            </a:r>
            <a:endParaRPr lang="ru-RU" sz="1200" dirty="0">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ransition>
    <p:pull dir="d"/>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17409" name="Picture 1" descr="3"/>
          <p:cNvPicPr>
            <a:picLocks noChangeAspect="1" noChangeArrowheads="1"/>
          </p:cNvPicPr>
          <p:nvPr/>
        </p:nvPicPr>
        <p:blipFill>
          <a:blip r:embed="rId2" cstate="print"/>
          <a:srcRect/>
          <a:stretch>
            <a:fillRect/>
          </a:stretch>
        </p:blipFill>
        <p:spPr bwMode="auto">
          <a:xfrm>
            <a:off x="6215074" y="1428735"/>
            <a:ext cx="2774657" cy="3601893"/>
          </a:xfrm>
          <a:prstGeom prst="rect">
            <a:avLst/>
          </a:prstGeom>
          <a:noFill/>
        </p:spPr>
      </p:pic>
      <p:sp>
        <p:nvSpPr>
          <p:cNvPr id="17411" name="Rectangle 3"/>
          <p:cNvSpPr>
            <a:spLocks noChangeArrowheads="1"/>
          </p:cNvSpPr>
          <p:nvPr/>
        </p:nvSpPr>
        <p:spPr bwMode="auto">
          <a:xfrm>
            <a:off x="142844" y="1071546"/>
            <a:ext cx="6000792" cy="45720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indent="531813" algn="just"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Через два дня после издания воззвания 24 июля 1919 года В. И. Ленин и народный комиссар земледелия С. П. Середа подписали другой документ огромной важности - постановление СНК РСФСР «О новом устройстве земельного быта калмыцкого народа». Это постановление объявляло земли Калмыцкой степи «навсегда свободными от гнета богачей и составляющими достояние трудового калмыцкого народа». Советское правительство осуждало насильственные захваты калмыцких земель и отторжение от территории Калмыцкой степи отдельных ее частей. Калмыцкая степь впредь до выработки подробного плана землеустройства закрывалась для всякого неорганизованного переселения. Калмыцкому населению была обещана защита от более сильных в экономическом отношение эксплуататорских классов, русского кулачества…</a:t>
            </a:r>
            <a:endParaRPr kumimoji="0" lang="ru-RU" sz="18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ransition>
    <p:pull di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2844" y="4000504"/>
            <a:ext cx="4214842" cy="2725734"/>
          </a:xfrm>
        </p:spPr>
        <p:txBody>
          <a:bodyPr>
            <a:normAutofit/>
          </a:bodyPr>
          <a:lstStyle/>
          <a:p>
            <a:r>
              <a:rPr lang="ru-RU" sz="2400" dirty="0" smtClean="0">
                <a:effectLst>
                  <a:outerShdw blurRad="38100" dist="38100" dir="2700000" algn="tl">
                    <a:srgbClr val="000000">
                      <a:alpha val="43137"/>
                    </a:srgbClr>
                  </a:outerShdw>
                </a:effectLst>
                <a:latin typeface="Times New Roman" pitchFamily="18" charset="0"/>
                <a:cs typeface="Times New Roman" pitchFamily="18" charset="0"/>
              </a:rPr>
              <a:t>Здесь проходили заседания и совещания руководителей I-го </a:t>
            </a:r>
            <a:r>
              <a:rPr lang="ru-RU" sz="2400" dirty="0" err="1" smtClean="0">
                <a:effectLst>
                  <a:outerShdw blurRad="38100" dist="38100" dir="2700000" algn="tl">
                    <a:srgbClr val="000000">
                      <a:alpha val="43137"/>
                    </a:srgbClr>
                  </a:outerShdw>
                </a:effectLst>
                <a:latin typeface="Times New Roman" pitchFamily="18" charset="0"/>
                <a:cs typeface="Times New Roman" pitchFamily="18" charset="0"/>
              </a:rPr>
              <a:t>Общекалмыцкого</a:t>
            </a:r>
            <a:r>
              <a:rPr lang="ru-RU" sz="2400" dirty="0" smtClean="0">
                <a:effectLst>
                  <a:outerShdw blurRad="38100" dist="38100" dir="2700000" algn="tl">
                    <a:srgbClr val="000000">
                      <a:alpha val="43137"/>
                    </a:srgbClr>
                  </a:outerShdw>
                </a:effectLst>
                <a:latin typeface="Times New Roman" pitchFamily="18" charset="0"/>
                <a:cs typeface="Times New Roman" pitchFamily="18" charset="0"/>
              </a:rPr>
              <a:t> Съезда Советов калмыцкого трудового народа.</a:t>
            </a:r>
            <a:endParaRPr lang="ru-RU" sz="2400"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4" name="Picture 2" descr="C:\Users\User-ChZ\Desktop\D_C0CufW4AETf-o (1).jpg"/>
          <p:cNvPicPr>
            <a:picLocks noChangeAspect="1" noChangeArrowheads="1"/>
          </p:cNvPicPr>
          <p:nvPr/>
        </p:nvPicPr>
        <p:blipFill>
          <a:blip r:embed="rId2" cstate="print"/>
          <a:srcRect/>
          <a:stretch>
            <a:fillRect/>
          </a:stretch>
        </p:blipFill>
        <p:spPr bwMode="auto">
          <a:xfrm>
            <a:off x="0" y="0"/>
            <a:ext cx="5786446" cy="3900684"/>
          </a:xfrm>
          <a:prstGeom prst="rect">
            <a:avLst/>
          </a:prstGeom>
          <a:noFill/>
        </p:spPr>
      </p:pic>
      <p:pic>
        <p:nvPicPr>
          <p:cNvPr id="5" name="Picture 3" descr="C:\Users\User-ChZ\Desktop\9a64de_dsc_0121.jpg"/>
          <p:cNvPicPr>
            <a:picLocks noGrp="1" noChangeAspect="1" noChangeArrowheads="1"/>
          </p:cNvPicPr>
          <p:nvPr>
            <p:ph idx="1"/>
          </p:nvPr>
        </p:nvPicPr>
        <p:blipFill>
          <a:blip r:embed="rId3" cstate="print"/>
          <a:srcRect/>
          <a:stretch>
            <a:fillRect/>
          </a:stretch>
        </p:blipFill>
        <p:spPr bwMode="auto">
          <a:xfrm>
            <a:off x="4559391" y="3857628"/>
            <a:ext cx="4584609" cy="3000371"/>
          </a:xfrm>
          <a:prstGeom prst="rect">
            <a:avLst/>
          </a:prstGeom>
          <a:noFill/>
        </p:spPr>
      </p:pic>
      <p:sp>
        <p:nvSpPr>
          <p:cNvPr id="6" name="Заголовок 1"/>
          <p:cNvSpPr txBox="1">
            <a:spLocks/>
          </p:cNvSpPr>
          <p:nvPr/>
        </p:nvSpPr>
        <p:spPr>
          <a:xfrm>
            <a:off x="5786446" y="142852"/>
            <a:ext cx="3357554" cy="3571900"/>
          </a:xfrm>
          <a:prstGeom prst="rect">
            <a:avLst/>
          </a:prstGeom>
        </p:spPr>
        <p:txBody>
          <a:bodyPr vert="horz" lIns="91440" tIns="45720" rIns="91440" bIns="45720" rtlCol="0" anchor="ctr">
            <a:normAutofit fontScale="900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2400" b="1" i="0" u="none" strike="noStrike" kern="1200" cap="none" spc="0" normalizeH="0" baseline="0" noProof="0" dirty="0" err="1" smtClean="0">
                <a:ln>
                  <a:noFill/>
                </a:ln>
                <a:solidFill>
                  <a:schemeClr val="tx1"/>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rPr>
              <a:t>Чилгирский</a:t>
            </a:r>
            <a:r>
              <a:rPr kumimoji="0" lang="ru-RU" sz="24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rPr>
              <a:t> мемориальный музей имени I-го </a:t>
            </a:r>
            <a:r>
              <a:rPr kumimoji="0" lang="ru-RU" sz="2400" b="1" i="0" u="none" strike="noStrike" kern="1200" cap="none" spc="0" normalizeH="0" baseline="0" noProof="0" dirty="0" err="1" smtClean="0">
                <a:ln>
                  <a:noFill/>
                </a:ln>
                <a:solidFill>
                  <a:schemeClr val="tx1"/>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rPr>
              <a:t>Общекалмыцкого</a:t>
            </a:r>
            <a:r>
              <a:rPr kumimoji="0" lang="ru-RU" sz="24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rPr>
              <a:t> Съезда </a:t>
            </a:r>
            <a:r>
              <a:rPr kumimoji="0" lang="ru-RU" sz="24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rPr>
              <a:t>- дом-музей в поселке Чилгир </a:t>
            </a:r>
            <a:r>
              <a:rPr kumimoji="0" lang="ru-RU" sz="2400" b="0" i="0" u="none" strike="noStrike" kern="1200" cap="none" spc="0" normalizeH="0" baseline="0" noProof="0" dirty="0" err="1" smtClean="0">
                <a:ln>
                  <a:noFill/>
                </a:ln>
                <a:solidFill>
                  <a:schemeClr val="tx1"/>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rPr>
              <a:t>Яшкульского</a:t>
            </a:r>
            <a:r>
              <a:rPr kumimoji="0" lang="ru-RU" sz="24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rPr>
              <a:t> района Республики Калмыкия. Отреставрирован и восстановлен к юбилейной дате.</a:t>
            </a:r>
            <a:endParaRPr kumimoji="0" lang="ru-RU" sz="24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endParaRPr>
          </a:p>
        </p:txBody>
      </p:sp>
    </p:spTree>
  </p:cSld>
  <p:clrMapOvr>
    <a:masterClrMapping/>
  </p:clrMapOvr>
  <p:transition>
    <p:pull di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User-ChZ\Desktop\Автономия\обложка.jpg"/>
          <p:cNvPicPr>
            <a:picLocks noChangeAspect="1" noChangeArrowheads="1"/>
          </p:cNvPicPr>
          <p:nvPr/>
        </p:nvPicPr>
        <p:blipFill>
          <a:blip r:embed="rId2" cstate="print"/>
          <a:srcRect t="1965" r="1043"/>
          <a:stretch>
            <a:fillRect/>
          </a:stretch>
        </p:blipFill>
        <p:spPr bwMode="auto">
          <a:xfrm>
            <a:off x="428596" y="500042"/>
            <a:ext cx="3768126" cy="5500726"/>
          </a:xfrm>
          <a:prstGeom prst="rect">
            <a:avLst/>
          </a:prstGeom>
          <a:noFill/>
        </p:spPr>
      </p:pic>
      <p:pic>
        <p:nvPicPr>
          <p:cNvPr id="18435" name="Picture 3" descr="C:\Users\User-ChZ\Desktop\Автономия\1971.jpg"/>
          <p:cNvPicPr>
            <a:picLocks noChangeAspect="1" noChangeArrowheads="1"/>
          </p:cNvPicPr>
          <p:nvPr/>
        </p:nvPicPr>
        <p:blipFill>
          <a:blip r:embed="rId3" cstate="print"/>
          <a:srcRect b="2283"/>
          <a:stretch>
            <a:fillRect/>
          </a:stretch>
        </p:blipFill>
        <p:spPr bwMode="auto">
          <a:xfrm>
            <a:off x="4880538" y="500042"/>
            <a:ext cx="3746240" cy="5500726"/>
          </a:xfrm>
          <a:prstGeom prst="rect">
            <a:avLst/>
          </a:prstGeom>
          <a:noFill/>
        </p:spPr>
      </p:pic>
      <p:sp>
        <p:nvSpPr>
          <p:cNvPr id="2" name="TextBox 1"/>
          <p:cNvSpPr txBox="1"/>
          <p:nvPr/>
        </p:nvSpPr>
        <p:spPr>
          <a:xfrm>
            <a:off x="107504" y="6002704"/>
            <a:ext cx="4248472" cy="738664"/>
          </a:xfrm>
          <a:prstGeom prst="rect">
            <a:avLst/>
          </a:prstGeom>
          <a:noFill/>
        </p:spPr>
        <p:txBody>
          <a:bodyPr wrap="square" rtlCol="0">
            <a:spAutoFit/>
          </a:bodyPr>
          <a:lstStyle/>
          <a:p>
            <a:pPr indent="446088" algn="just"/>
            <a:r>
              <a:rPr lang="ru-RU" sz="1400" b="1" dirty="0" smtClean="0">
                <a:latin typeface="Times New Roman" pitchFamily="18" charset="0"/>
                <a:cs typeface="Times New Roman" pitchFamily="18" charset="0"/>
              </a:rPr>
              <a:t>Первый </a:t>
            </a:r>
            <a:r>
              <a:rPr lang="ru-RU" sz="1400" b="1" dirty="0" err="1" smtClean="0">
                <a:latin typeface="Times New Roman" pitchFamily="18" charset="0"/>
                <a:cs typeface="Times New Roman" pitchFamily="18" charset="0"/>
              </a:rPr>
              <a:t>общекалмыцкий</a:t>
            </a:r>
            <a:r>
              <a:rPr lang="ru-RU" sz="1400" b="1" dirty="0" smtClean="0">
                <a:latin typeface="Times New Roman" pitchFamily="18" charset="0"/>
                <a:cs typeface="Times New Roman" pitchFamily="18" charset="0"/>
              </a:rPr>
              <a:t> съезд советов: 2 – 9 июля 1920 года: протоколы / под редакцией Д. А. Чугаева. – Элиста, 1971. – 220 с.</a:t>
            </a:r>
            <a:endParaRPr lang="ru-RU" sz="1400" b="1" dirty="0">
              <a:latin typeface="Times New Roman" pitchFamily="18" charset="0"/>
              <a:cs typeface="Times New Roman" pitchFamily="18" charset="0"/>
            </a:endParaRPr>
          </a:p>
        </p:txBody>
      </p:sp>
    </p:spTree>
  </p:cSld>
  <p:clrMapOvr>
    <a:masterClrMapping/>
  </p:clrMapOvr>
  <p:transition>
    <p:pull di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ChangeArrowheads="1"/>
          </p:cNvSpPr>
          <p:nvPr/>
        </p:nvSpPr>
        <p:spPr bwMode="auto">
          <a:xfrm>
            <a:off x="0" y="1"/>
            <a:ext cx="9144000" cy="69557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L="0" marR="0" lvl="0" indent="53975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ЗАСЕДАНИЕ ПЕРВОЕ</a:t>
            </a:r>
            <a:endParaRPr kumimoji="0" lang="ru-RU" sz="1600" b="1"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marL="0" marR="0" lvl="0" indent="539750" algn="ctr" defTabSz="914400" rtl="0" eaLnBrk="0" fontAlgn="base" latinLnBrk="0" hangingPunct="0">
              <a:lnSpc>
                <a:spcPct val="100000"/>
              </a:lnSpc>
              <a:spcBef>
                <a:spcPct val="0"/>
              </a:spcBef>
              <a:spcAft>
                <a:spcPct val="0"/>
              </a:spcAft>
              <a:buClrTx/>
              <a:buSzTx/>
              <a:buFontTx/>
              <a:buNone/>
              <a:tabLst/>
            </a:pPr>
            <a:r>
              <a:rPr kumimoji="0" lang="ru-RU" sz="1600" b="1"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2 июля, утреннее</a:t>
            </a:r>
            <a:endParaRPr kumimoji="0" lang="ru-RU" sz="1600" b="1"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marL="0" marR="0" lvl="0" indent="53975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На </a:t>
            </a:r>
            <a:r>
              <a:rPr kumimoji="0" lang="ru-RU" sz="1600" b="0" i="0" u="none" strike="noStrike" cap="none" normalizeH="0" baseline="0" dirty="0" err="1"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Общекалмыцкий</a:t>
            </a:r>
            <a:r>
              <a:rPr kumimoji="0" lang="ru-RU" sz="1600"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съезд Советов депутатов трудового калмыцкого народа, созванный комиссией по созыву этого съезда в поселке Чилгир </a:t>
            </a:r>
            <a:r>
              <a:rPr kumimoji="0" lang="ru-RU" sz="1600" b="0" i="0" u="none" strike="noStrike" cap="none" normalizeH="0" baseline="0" dirty="0" err="1"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Икицохуровского</a:t>
            </a:r>
            <a:r>
              <a:rPr kumimoji="0" lang="ru-RU" sz="1600"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улуса, явились:</a:t>
            </a:r>
            <a:endParaRPr kumimoji="0" lang="ru-RU"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marL="0" marR="0" lvl="0" indent="53975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1) </a:t>
            </a:r>
            <a:r>
              <a:rPr kumimoji="0" lang="ru-RU" sz="1600"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комиссия по созыву </a:t>
            </a:r>
            <a:r>
              <a:rPr kumimoji="0" lang="ru-RU" sz="1600" b="0" i="0" u="none" strike="noStrike" cap="none" normalizeH="0" baseline="0" dirty="0" err="1"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Общекалмыцкого</a:t>
            </a:r>
            <a:r>
              <a:rPr kumimoji="0" lang="ru-RU" sz="1600"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съезда, утвержденная Советом Народных Комиссаров 22 июля 1919 года, в составе: председателя тов. Чапчаева </a:t>
            </a:r>
            <a:r>
              <a:rPr kumimoji="0" lang="ru-RU" sz="1600" b="0" i="0" u="none" strike="noStrike" cap="none" normalizeH="0" baseline="0" dirty="0" err="1"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Араши</a:t>
            </a:r>
            <a:r>
              <a:rPr kumimoji="0" lang="ru-RU" sz="1600"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членов: уполномоченного Всероссийского Центрального Исполнительного   Комитета тов. </a:t>
            </a:r>
            <a:r>
              <a:rPr kumimoji="0" lang="ru-RU" sz="1600" b="0" i="0" u="none" strike="noStrike" cap="none" normalizeH="0" baseline="0" dirty="0" err="1"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Герценберга</a:t>
            </a:r>
            <a:r>
              <a:rPr kumimoji="0" lang="ru-RU" sz="1600"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Константина Рудольфовича, члена Астраханского </a:t>
            </a:r>
            <a:r>
              <a:rPr kumimoji="0" lang="ru-RU" sz="1600" b="0" i="0" u="none" strike="noStrike" cap="none" normalizeH="0" baseline="0" dirty="0" err="1"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губисполкома</a:t>
            </a:r>
            <a:r>
              <a:rPr kumimoji="0" lang="ru-RU" sz="1600"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тов. Амур-Санана   Антона,   </a:t>
            </a:r>
            <a:r>
              <a:rPr kumimoji="0" lang="ru-RU" sz="1600" b="0" i="0" u="none" strike="noStrike" cap="none" normalizeH="0" baseline="0" dirty="0" err="1"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Лавгаева</a:t>
            </a:r>
            <a:r>
              <a:rPr kumimoji="0" lang="ru-RU" sz="1600"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Улюмджи</a:t>
            </a:r>
            <a:r>
              <a:rPr kumimoji="0" lang="ru-RU" sz="1600"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и секретаря тов. </a:t>
            </a:r>
            <a:r>
              <a:rPr kumimoji="0" lang="ru-RU" sz="1600" b="0" i="0" u="none" strike="noStrike" cap="none" normalizeH="0" baseline="0" dirty="0" err="1"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Манкирова</a:t>
            </a:r>
            <a:r>
              <a:rPr kumimoji="0" lang="ru-RU" sz="1600"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Галзан</a:t>
            </a:r>
            <a:r>
              <a:rPr kumimoji="0" lang="ru-RU" sz="1600"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a:t>
            </a:r>
            <a:endParaRPr kumimoji="0" lang="ru-RU"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marL="0" marR="0" lvl="0" indent="53975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2) коллегия Центрального исполнительного комитета Совета депутатов трудового калмыцкого народа в составе тех   же лиц и членов: военкома тов. Маслова А. Г., члена Астраханского губернского исполнительного комитета товарищей Аитова, </a:t>
            </a:r>
            <a:r>
              <a:rPr kumimoji="0" lang="ru-RU" sz="1600" b="0" i="0" u="none" strike="noStrike" cap="none" normalizeH="0" baseline="0" dirty="0" err="1"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Босхомджиева</a:t>
            </a:r>
            <a:r>
              <a:rPr kumimoji="0" lang="ru-RU" sz="1600"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Джала</a:t>
            </a:r>
            <a:r>
              <a:rPr kumimoji="0" lang="ru-RU" sz="1600"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Натырова</a:t>
            </a:r>
            <a:r>
              <a:rPr kumimoji="0" lang="ru-RU" sz="1600"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Галзан</a:t>
            </a:r>
            <a:r>
              <a:rPr kumimoji="0" lang="ru-RU" sz="1600"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и секретаря </a:t>
            </a:r>
            <a:r>
              <a:rPr kumimoji="0" lang="ru-RU" sz="1600" b="0" i="0" u="none" strike="noStrike" cap="none" normalizeH="0" baseline="0" dirty="0" err="1"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Плюнова</a:t>
            </a:r>
            <a:r>
              <a:rPr kumimoji="0" lang="ru-RU" sz="1600"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Федора, с заведующими отделами: земельным - Оле </a:t>
            </a:r>
            <a:r>
              <a:rPr kumimoji="0" lang="ru-RU" sz="1600" b="0" i="0" u="none" strike="noStrike" cap="none" normalizeH="0" baseline="0" dirty="0" err="1"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Лиджиевым-Рокчинским</a:t>
            </a:r>
            <a:r>
              <a:rPr kumimoji="0" lang="ru-RU" sz="1600"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образования - товарищем Порохом В. П. и здравоохранения - врачом Цветковым;</a:t>
            </a:r>
            <a:endParaRPr kumimoji="0" lang="ru-RU"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marL="0" marR="0" lvl="0" indent="53975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3) </a:t>
            </a:r>
            <a:r>
              <a:rPr kumimoji="0" lang="ru-RU" sz="1600"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депутаты от всех улусов Калмыцкой   степи,   Астраханской губернии: Малодербетовского - 65 человек, </a:t>
            </a:r>
            <a:r>
              <a:rPr kumimoji="0" lang="ru-RU" sz="1600" b="0" i="0" u="none" strike="noStrike" cap="none" normalizeH="0" baseline="0" dirty="0" err="1"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Манычского</a:t>
            </a:r>
            <a:r>
              <a:rPr kumimoji="0" lang="ru-RU" sz="1600"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- 53 человека, </a:t>
            </a:r>
            <a:r>
              <a:rPr kumimoji="0" lang="ru-RU" sz="1600" b="0" i="0" u="none" strike="noStrike" cap="none" normalizeH="0" baseline="0" dirty="0" err="1"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Икицохуровского</a:t>
            </a:r>
            <a:r>
              <a:rPr kumimoji="0" lang="ru-RU" sz="1600"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- 31 человек, </a:t>
            </a:r>
            <a:r>
              <a:rPr kumimoji="0" lang="ru-RU" sz="1600" b="0" i="0" u="none" strike="noStrike" cap="none" normalizeH="0" baseline="0" dirty="0" err="1"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Харахусовского</a:t>
            </a:r>
            <a:r>
              <a:rPr kumimoji="0" lang="ru-RU" sz="1600"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- 14, </a:t>
            </a:r>
            <a:r>
              <a:rPr kumimoji="0" lang="ru-RU" sz="1600" b="0" i="0" u="none" strike="noStrike" cap="none" normalizeH="0" baseline="0" dirty="0" err="1"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Яндыко-Мочажного</a:t>
            </a:r>
            <a:r>
              <a:rPr kumimoji="0" lang="ru-RU" sz="1600"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- 62, </a:t>
            </a:r>
            <a:r>
              <a:rPr kumimoji="0" lang="ru-RU" sz="1600" b="0" i="0" u="none" strike="noStrike" cap="none" normalizeH="0" baseline="0" dirty="0" err="1"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Эркетеневского</a:t>
            </a:r>
            <a:r>
              <a:rPr kumimoji="0" lang="ru-RU" sz="1600"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- 15, </a:t>
            </a:r>
            <a:r>
              <a:rPr kumimoji="0" lang="ru-RU" sz="1600" b="0" i="0" u="none" strike="noStrike" cap="none" normalizeH="0" baseline="0" dirty="0" err="1"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Хошеутовского</a:t>
            </a:r>
            <a:r>
              <a:rPr kumimoji="0" lang="ru-RU" sz="1600"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- 13, Багацохуровского - 16, Калмыцкого Базара - 5,   </a:t>
            </a:r>
            <a:r>
              <a:rPr kumimoji="0" lang="ru-RU" sz="1600" b="0" i="0" u="none" strike="noStrike" cap="none" normalizeH="0" baseline="0" dirty="0" err="1"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Большедербетовского</a:t>
            </a:r>
            <a:r>
              <a:rPr kumimoji="0" lang="ru-RU" sz="1600"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улуса Ставропольской губернии - 24, </a:t>
            </a:r>
            <a:r>
              <a:rPr kumimoji="0" lang="ru-RU" sz="1600" b="0" i="0" u="none" strike="noStrike" cap="none" normalizeH="0" baseline="0" dirty="0" err="1"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Кумского</a:t>
            </a:r>
            <a:r>
              <a:rPr kumimoji="0" lang="ru-RU" sz="1600"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аймака Терской области - 2, от донских калмыков - 20 человек.</a:t>
            </a:r>
            <a:endParaRPr kumimoji="0" lang="ru-RU"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marL="0" marR="0" lvl="0" indent="53975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4) </a:t>
            </a:r>
            <a:r>
              <a:rPr kumimoji="0" lang="ru-RU" sz="1600"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от войсковых частей  - 7;</a:t>
            </a:r>
            <a:endParaRPr kumimoji="0" lang="ru-RU"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marL="0" marR="0" lvl="0" indent="53975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5)  </a:t>
            </a:r>
            <a:r>
              <a:rPr kumimoji="0" lang="ru-RU" sz="1600"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от Уланского общества*</a:t>
            </a:r>
            <a:r>
              <a:rPr kumimoji="0" lang="ru-RU" sz="1600" b="0" i="0" u="none" strike="noStrike" cap="none" normalizeH="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- 2, ячейки коммунистов </a:t>
            </a:r>
            <a:r>
              <a:rPr kumimoji="0" lang="ru-RU" sz="1600" b="0" i="0" u="none" strike="noStrike" cap="none" normalizeH="0" baseline="0" dirty="0" err="1"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Икицохуровского</a:t>
            </a:r>
            <a:r>
              <a:rPr kumimoji="0" lang="ru-RU" sz="1600"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улуса - 2 человека, от </a:t>
            </a:r>
            <a:r>
              <a:rPr kumimoji="0" lang="ru-RU" sz="1600" b="0" i="0" u="none" strike="noStrike" cap="none" normalizeH="0" baseline="0" dirty="0" err="1"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Наркомнаца</a:t>
            </a:r>
            <a:r>
              <a:rPr kumimoji="0" lang="ru-RU" sz="1600"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- 1, Астраханского государственного университета - 2, Астраханского </a:t>
            </a:r>
            <a:r>
              <a:rPr kumimoji="0" lang="ru-RU" sz="1600" b="0" i="0" u="none" strike="noStrike" cap="none" normalizeH="0" baseline="0" dirty="0" err="1"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губисполкома</a:t>
            </a:r>
            <a:r>
              <a:rPr kumimoji="0" lang="ru-RU" sz="1600"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- 1, Элистинского волостного исполкома - 2. Всего к моменту открытия съезда прибыло депутатов - 345, из них с правом решающего голоса - 291 депутат и </a:t>
            </a:r>
            <a:r>
              <a:rPr kumimoji="0" lang="ru-RU" sz="1600" b="0" i="1"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с </a:t>
            </a:r>
            <a:r>
              <a:rPr kumimoji="0" lang="ru-RU" sz="1600"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правом совещательного - 54 депутата.</a:t>
            </a:r>
            <a:r>
              <a:rPr kumimoji="0" lang="ru-RU"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 </a:t>
            </a:r>
            <a:endParaRPr kumimoji="0" lang="ru-RU"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marL="0" marR="0" lvl="0" indent="53975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Председатель комиссии по созыву </a:t>
            </a:r>
            <a:r>
              <a:rPr kumimoji="0" lang="ru-RU" sz="1600" b="0" i="0" u="none" strike="noStrike" cap="none" normalizeH="0" baseline="0" dirty="0" err="1"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Общекалмыцкого</a:t>
            </a:r>
            <a:r>
              <a:rPr kumimoji="0" lang="ru-RU" sz="1600"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съезда тов. Чапчаев в четыре часа пополудни объявил Первый </a:t>
            </a:r>
            <a:r>
              <a:rPr kumimoji="0" lang="ru-RU" sz="1600" b="0" i="0" u="none" strike="noStrike" cap="none" normalizeH="0" baseline="0" dirty="0" err="1"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общекалмыцкий</a:t>
            </a:r>
            <a:r>
              <a:rPr kumimoji="0" lang="ru-RU" sz="1600"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съезд Советов открытым</a:t>
            </a:r>
            <a:endParaRPr kumimoji="0" lang="ru-RU"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marL="0" marR="0" lvl="0" indent="53975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…Открытым голосованием председателем съезда единогласно избирается тов.</a:t>
            </a:r>
            <a:r>
              <a:rPr lang="ru-RU" sz="1600" dirty="0" smtClean="0">
                <a:effectLst>
                  <a:outerShdw blurRad="38100" dist="38100" dir="2700000" algn="tl">
                    <a:srgbClr val="000000">
                      <a:alpha val="43137"/>
                    </a:srgbClr>
                  </a:outerShdw>
                </a:effectLst>
                <a:latin typeface="Times New Roman" pitchFamily="18" charset="0"/>
                <a:cs typeface="Times New Roman" pitchFamily="18" charset="0"/>
              </a:rPr>
              <a:t> </a:t>
            </a:r>
            <a:r>
              <a:rPr kumimoji="0" lang="ru-RU" sz="1600" b="0" i="0" u="none" strike="noStrike" cap="none" normalizeH="0" baseline="0" dirty="0" err="1"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Чапчаев</a:t>
            </a:r>
            <a:r>
              <a:rPr kumimoji="0" lang="ru-RU" sz="1600"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a:t>
            </a:r>
            <a:endParaRPr kumimoji="0" lang="ru-RU"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marL="0" marR="0" lvl="0" indent="53975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 </a:t>
            </a:r>
            <a:r>
              <a:rPr kumimoji="0" lang="ru-RU" sz="1400"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Имеется в виду село Улан Эрге</a:t>
            </a:r>
            <a:endParaRPr kumimoji="0" lang="ru-RU"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ransition>
    <p:pull di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42844" y="142852"/>
            <a:ext cx="8858312" cy="6715148"/>
          </a:xfrm>
        </p:spPr>
        <p:txBody>
          <a:bodyPr>
            <a:noAutofit/>
          </a:bodyPr>
          <a:lstStyle/>
          <a:p>
            <a:pPr marL="0" indent="531813" algn="ctr">
              <a:spcBef>
                <a:spcPts val="0"/>
              </a:spcBef>
              <a:buNone/>
              <a:tabLst>
                <a:tab pos="0" algn="l"/>
              </a:tabLst>
            </a:pPr>
            <a:r>
              <a:rPr lang="ru-RU" sz="1600" b="1" dirty="0">
                <a:effectLst>
                  <a:outerShdw blurRad="38100" dist="38100" dir="2700000" algn="tl">
                    <a:srgbClr val="000000">
                      <a:alpha val="43137"/>
                    </a:srgbClr>
                  </a:outerShdw>
                </a:effectLst>
                <a:latin typeface="Times New Roman" pitchFamily="18" charset="0"/>
                <a:cs typeface="Times New Roman" pitchFamily="18" charset="0"/>
              </a:rPr>
              <a:t>ЗАСЕДАНИЕ ВТОРОЕ</a:t>
            </a:r>
            <a:endParaRPr lang="ru-RU" sz="1600" dirty="0">
              <a:effectLst>
                <a:outerShdw blurRad="38100" dist="38100" dir="2700000" algn="tl">
                  <a:srgbClr val="000000">
                    <a:alpha val="43137"/>
                  </a:srgbClr>
                </a:outerShdw>
              </a:effectLst>
              <a:latin typeface="Times New Roman" pitchFamily="18" charset="0"/>
              <a:cs typeface="Times New Roman" pitchFamily="18" charset="0"/>
            </a:endParaRPr>
          </a:p>
          <a:p>
            <a:pPr marL="0" indent="531813" algn="ctr">
              <a:spcBef>
                <a:spcPts val="0"/>
              </a:spcBef>
              <a:buNone/>
              <a:tabLst>
                <a:tab pos="0" algn="l"/>
              </a:tabLst>
            </a:pPr>
            <a:r>
              <a:rPr lang="ru-RU" sz="1600" b="1" dirty="0" smtClean="0">
                <a:effectLst>
                  <a:outerShdw blurRad="38100" dist="38100" dir="2700000" algn="tl">
                    <a:srgbClr val="000000">
                      <a:alpha val="43137"/>
                    </a:srgbClr>
                  </a:outerShdw>
                </a:effectLst>
                <a:latin typeface="Times New Roman" pitchFamily="18" charset="0"/>
                <a:cs typeface="Times New Roman" pitchFamily="18" charset="0"/>
              </a:rPr>
              <a:t>3 </a:t>
            </a:r>
            <a:r>
              <a:rPr lang="ru-RU" sz="1600" b="1" dirty="0">
                <a:effectLst>
                  <a:outerShdw blurRad="38100" dist="38100" dir="2700000" algn="tl">
                    <a:srgbClr val="000000">
                      <a:alpha val="43137"/>
                    </a:srgbClr>
                  </a:outerShdw>
                </a:effectLst>
                <a:latin typeface="Times New Roman" pitchFamily="18" charset="0"/>
                <a:cs typeface="Times New Roman" pitchFamily="18" charset="0"/>
              </a:rPr>
              <a:t>июля, утреннее</a:t>
            </a:r>
            <a:endParaRPr lang="ru-RU" sz="1600" dirty="0">
              <a:effectLst>
                <a:outerShdw blurRad="38100" dist="38100" dir="2700000" algn="tl">
                  <a:srgbClr val="000000">
                    <a:alpha val="43137"/>
                  </a:srgbClr>
                </a:outerShdw>
              </a:effectLst>
              <a:latin typeface="Times New Roman" pitchFamily="18" charset="0"/>
              <a:cs typeface="Times New Roman" pitchFamily="18" charset="0"/>
            </a:endParaRPr>
          </a:p>
          <a:p>
            <a:pPr marL="0" indent="531813" algn="just">
              <a:spcBef>
                <a:spcPts val="0"/>
              </a:spcBef>
              <a:buNone/>
              <a:tabLst>
                <a:tab pos="0" algn="l"/>
              </a:tabLst>
            </a:pPr>
            <a:r>
              <a:rPr lang="ru-RU" sz="1600" b="1" dirty="0">
                <a:effectLst>
                  <a:outerShdw blurRad="38100" dist="38100" dir="2700000" algn="tl">
                    <a:srgbClr val="000000">
                      <a:alpha val="43137"/>
                    </a:srgbClr>
                  </a:outerShdw>
                </a:effectLst>
                <a:latin typeface="Times New Roman" pitchFamily="18" charset="0"/>
                <a:cs typeface="Times New Roman" pitchFamily="18" charset="0"/>
              </a:rPr>
              <a:t>Председатель. </a:t>
            </a:r>
            <a:r>
              <a:rPr lang="ru-RU" sz="1600" dirty="0">
                <a:effectLst>
                  <a:outerShdw blurRad="38100" dist="38100" dir="2700000" algn="tl">
                    <a:srgbClr val="000000">
                      <a:alpha val="43137"/>
                    </a:srgbClr>
                  </a:outerShdw>
                </a:effectLst>
                <a:latin typeface="Times New Roman" pitchFamily="18" charset="0"/>
                <a:cs typeface="Times New Roman" pitchFamily="18" charset="0"/>
              </a:rPr>
              <a:t>От имени президиума приглашает съезд </a:t>
            </a:r>
            <a:r>
              <a:rPr lang="ru-RU" sz="1600" dirty="0" smtClean="0">
                <a:effectLst>
                  <a:outerShdw blurRad="38100" dist="38100" dir="2700000" algn="tl">
                    <a:srgbClr val="000000">
                      <a:alpha val="43137"/>
                    </a:srgbClr>
                  </a:outerShdw>
                </a:effectLst>
                <a:latin typeface="Times New Roman" pitchFamily="18" charset="0"/>
                <a:cs typeface="Times New Roman" pitchFamily="18" charset="0"/>
              </a:rPr>
              <a:t>обсудить </a:t>
            </a:r>
            <a:r>
              <a:rPr lang="ru-RU" sz="1600" dirty="0">
                <a:effectLst>
                  <a:outerShdw blurRad="38100" dist="38100" dir="2700000" algn="tl">
                    <a:srgbClr val="000000">
                      <a:alpha val="43137"/>
                    </a:srgbClr>
                  </a:outerShdw>
                </a:effectLst>
                <a:latin typeface="Times New Roman" pitchFamily="18" charset="0"/>
                <a:cs typeface="Times New Roman" pitchFamily="18" charset="0"/>
              </a:rPr>
              <a:t>порядок дня съезда, предлагает вниманию съезда проект порядка дня, выработанный комиссией по созыву </a:t>
            </a:r>
            <a:r>
              <a:rPr lang="ru-RU" sz="1600" dirty="0" err="1">
                <a:effectLst>
                  <a:outerShdw blurRad="38100" dist="38100" dir="2700000" algn="tl">
                    <a:srgbClr val="000000">
                      <a:alpha val="43137"/>
                    </a:srgbClr>
                  </a:outerShdw>
                </a:effectLst>
                <a:latin typeface="Times New Roman" pitchFamily="18" charset="0"/>
                <a:cs typeface="Times New Roman" pitchFamily="18" charset="0"/>
              </a:rPr>
              <a:t>Общекалмыцкого</a:t>
            </a:r>
            <a:r>
              <a:rPr lang="ru-RU" sz="1600" dirty="0">
                <a:effectLst>
                  <a:outerShdw blurRad="38100" dist="38100" dir="2700000" algn="tl">
                    <a:srgbClr val="000000">
                      <a:alpha val="43137"/>
                    </a:srgbClr>
                  </a:outerShdw>
                </a:effectLst>
                <a:latin typeface="Times New Roman" pitchFamily="18" charset="0"/>
                <a:cs typeface="Times New Roman" pitchFamily="18" charset="0"/>
              </a:rPr>
              <a:t> съезда, принятый объединенным заседанием Центрального Калмыцкого исполкома с председателями улусных исполкомов и фракцией коммунистов следующего содержания:</a:t>
            </a:r>
          </a:p>
          <a:p>
            <a:pPr marL="0" indent="531813" algn="just">
              <a:spcBef>
                <a:spcPts val="0"/>
              </a:spcBef>
              <a:buNone/>
              <a:tabLst>
                <a:tab pos="0" algn="l"/>
              </a:tabLst>
            </a:pPr>
            <a:r>
              <a:rPr lang="ru-RU" sz="1600" dirty="0">
                <a:effectLst>
                  <a:outerShdw blurRad="38100" dist="38100" dir="2700000" algn="tl">
                    <a:srgbClr val="000000">
                      <a:alpha val="43137"/>
                    </a:srgbClr>
                  </a:outerShdw>
                </a:effectLst>
                <a:latin typeface="Times New Roman" pitchFamily="18" charset="0"/>
                <a:cs typeface="Times New Roman" pitchFamily="18" charset="0"/>
              </a:rPr>
              <a:t>1.  Калмыки и Октябрьская революция.</a:t>
            </a:r>
          </a:p>
          <a:p>
            <a:pPr marL="0" indent="531813" algn="just">
              <a:spcBef>
                <a:spcPts val="0"/>
              </a:spcBef>
              <a:buNone/>
              <a:tabLst>
                <a:tab pos="0" algn="l"/>
              </a:tabLst>
            </a:pPr>
            <a:r>
              <a:rPr lang="ru-RU" sz="1600" dirty="0">
                <a:effectLst>
                  <a:outerShdw blurRad="38100" dist="38100" dir="2700000" algn="tl">
                    <a:srgbClr val="000000">
                      <a:alpha val="43137"/>
                    </a:srgbClr>
                  </a:outerShdw>
                </a:effectLst>
                <a:latin typeface="Times New Roman" pitchFamily="18" charset="0"/>
                <a:cs typeface="Times New Roman" pitchFamily="18" charset="0"/>
              </a:rPr>
              <a:t>2. Текущий момент.</a:t>
            </a:r>
          </a:p>
          <a:p>
            <a:pPr marL="0" indent="531813" algn="just">
              <a:spcBef>
                <a:spcPts val="0"/>
              </a:spcBef>
              <a:buNone/>
              <a:tabLst>
                <a:tab pos="0" algn="l"/>
              </a:tabLst>
            </a:pPr>
            <a:r>
              <a:rPr lang="ru-RU" sz="1600" dirty="0">
                <a:effectLst>
                  <a:outerShdw blurRad="38100" dist="38100" dir="2700000" algn="tl">
                    <a:srgbClr val="000000">
                      <a:alpha val="43137"/>
                    </a:srgbClr>
                  </a:outerShdw>
                </a:effectLst>
                <a:latin typeface="Times New Roman" pitchFamily="18" charset="0"/>
                <a:cs typeface="Times New Roman" pitchFamily="18" charset="0"/>
              </a:rPr>
              <a:t>3.Национальный вопрос.</a:t>
            </a:r>
          </a:p>
          <a:p>
            <a:pPr marL="0" indent="531813" algn="just">
              <a:spcBef>
                <a:spcPts val="0"/>
              </a:spcBef>
              <a:buNone/>
              <a:tabLst>
                <a:tab pos="0" algn="l"/>
              </a:tabLst>
            </a:pPr>
            <a:r>
              <a:rPr lang="ru-RU" sz="1600" dirty="0">
                <a:effectLst>
                  <a:outerShdw blurRad="38100" dist="38100" dir="2700000" algn="tl">
                    <a:srgbClr val="000000">
                      <a:alpha val="43137"/>
                    </a:srgbClr>
                  </a:outerShdw>
                </a:effectLst>
                <a:latin typeface="Times New Roman" pitchFamily="18" charset="0"/>
                <a:cs typeface="Times New Roman" pitchFamily="18" charset="0"/>
              </a:rPr>
              <a:t>4. Декларация прав трудового калмыцкого народа.</a:t>
            </a:r>
          </a:p>
          <a:p>
            <a:pPr marL="0" indent="531813" algn="just">
              <a:spcBef>
                <a:spcPts val="0"/>
              </a:spcBef>
              <a:buNone/>
              <a:tabLst>
                <a:tab pos="0" algn="l"/>
              </a:tabLst>
            </a:pPr>
            <a:r>
              <a:rPr lang="ru-RU" sz="1600" dirty="0">
                <a:effectLst>
                  <a:outerShdw blurRad="38100" dist="38100" dir="2700000" algn="tl">
                    <a:srgbClr val="000000">
                      <a:alpha val="43137"/>
                    </a:srgbClr>
                  </a:outerShdw>
                </a:effectLst>
                <a:latin typeface="Times New Roman" pitchFamily="18" charset="0"/>
                <a:cs typeface="Times New Roman" pitchFamily="18" charset="0"/>
              </a:rPr>
              <a:t>5. Доклады:</a:t>
            </a:r>
          </a:p>
          <a:p>
            <a:pPr marL="0" indent="531813" algn="just">
              <a:spcBef>
                <a:spcPts val="0"/>
              </a:spcBef>
              <a:buNone/>
              <a:tabLst>
                <a:tab pos="0" algn="l"/>
              </a:tabLst>
            </a:pPr>
            <a:r>
              <a:rPr lang="ru-RU" sz="1600" dirty="0">
                <a:effectLst>
                  <a:outerShdw blurRad="38100" dist="38100" dir="2700000" algn="tl">
                    <a:srgbClr val="000000">
                      <a:alpha val="43137"/>
                    </a:srgbClr>
                  </a:outerShdw>
                </a:effectLst>
                <a:latin typeface="Times New Roman" pitchFamily="18" charset="0"/>
                <a:cs typeface="Times New Roman" pitchFamily="18" charset="0"/>
              </a:rPr>
              <a:t>а)  о деятельности Центрального Калмыцкого исполкома;</a:t>
            </a:r>
          </a:p>
          <a:p>
            <a:pPr marL="0" indent="531813" algn="just">
              <a:spcBef>
                <a:spcPts val="0"/>
              </a:spcBef>
              <a:buNone/>
              <a:tabLst>
                <a:tab pos="0" algn="l"/>
              </a:tabLst>
            </a:pPr>
            <a:r>
              <a:rPr lang="ru-RU" sz="1600" dirty="0">
                <a:effectLst>
                  <a:outerShdw blurRad="38100" dist="38100" dir="2700000" algn="tl">
                    <a:srgbClr val="000000">
                      <a:alpha val="43137"/>
                    </a:srgbClr>
                  </a:outerShdw>
                </a:effectLst>
                <a:latin typeface="Times New Roman" pitchFamily="18" charset="0"/>
                <a:cs typeface="Times New Roman" pitchFamily="18" charset="0"/>
              </a:rPr>
              <a:t>б)  о деятельности </a:t>
            </a:r>
            <a:r>
              <a:rPr lang="ru-RU" sz="1600" dirty="0" err="1">
                <a:effectLst>
                  <a:outerShdw blurRad="38100" dist="38100" dir="2700000" algn="tl">
                    <a:srgbClr val="000000">
                      <a:alpha val="43137"/>
                    </a:srgbClr>
                  </a:outerShdw>
                </a:effectLst>
                <a:latin typeface="Times New Roman" pitchFamily="18" charset="0"/>
                <a:cs typeface="Times New Roman" pitchFamily="18" charset="0"/>
              </a:rPr>
              <a:t>облпродкома</a:t>
            </a:r>
            <a:r>
              <a:rPr lang="ru-RU" sz="1600" dirty="0">
                <a:effectLst>
                  <a:outerShdw blurRad="38100" dist="38100" dir="2700000" algn="tl">
                    <a:srgbClr val="000000">
                      <a:alpha val="43137"/>
                    </a:srgbClr>
                  </a:outerShdw>
                </a:effectLst>
                <a:latin typeface="Times New Roman" pitchFamily="18" charset="0"/>
                <a:cs typeface="Times New Roman" pitchFamily="18" charset="0"/>
              </a:rPr>
              <a:t>;</a:t>
            </a:r>
          </a:p>
          <a:p>
            <a:pPr marL="0" indent="531813" algn="just">
              <a:spcBef>
                <a:spcPts val="0"/>
              </a:spcBef>
              <a:buNone/>
              <a:tabLst>
                <a:tab pos="0" algn="l"/>
              </a:tabLst>
            </a:pPr>
            <a:r>
              <a:rPr lang="ru-RU" sz="1600" dirty="0">
                <a:effectLst>
                  <a:outerShdw blurRad="38100" dist="38100" dir="2700000" algn="tl">
                    <a:srgbClr val="000000">
                      <a:alpha val="43137"/>
                    </a:srgbClr>
                  </a:outerShdw>
                </a:effectLst>
                <a:latin typeface="Times New Roman" pitchFamily="18" charset="0"/>
                <a:cs typeface="Times New Roman" pitchFamily="18" charset="0"/>
              </a:rPr>
              <a:t>в) </a:t>
            </a:r>
            <a:r>
              <a:rPr lang="ru-RU" sz="1600" dirty="0" err="1">
                <a:effectLst>
                  <a:outerShdw blurRad="38100" dist="38100" dir="2700000" algn="tl">
                    <a:srgbClr val="000000">
                      <a:alpha val="43137"/>
                    </a:srgbClr>
                  </a:outerShdw>
                </a:effectLst>
                <a:latin typeface="Times New Roman" pitchFamily="18" charset="0"/>
                <a:cs typeface="Times New Roman" pitchFamily="18" charset="0"/>
              </a:rPr>
              <a:t>земотдела</a:t>
            </a:r>
            <a:r>
              <a:rPr lang="ru-RU" sz="1600" dirty="0">
                <a:effectLst>
                  <a:outerShdw blurRad="38100" dist="38100" dir="2700000" algn="tl">
                    <a:srgbClr val="000000">
                      <a:alpha val="43137"/>
                    </a:srgbClr>
                  </a:outerShdw>
                </a:effectLst>
                <a:latin typeface="Times New Roman" pitchFamily="18" charset="0"/>
                <a:cs typeface="Times New Roman" pitchFamily="18" charset="0"/>
              </a:rPr>
              <a:t>;</a:t>
            </a:r>
          </a:p>
          <a:p>
            <a:pPr marL="0" indent="531813" algn="just">
              <a:spcBef>
                <a:spcPts val="0"/>
              </a:spcBef>
              <a:buNone/>
              <a:tabLst>
                <a:tab pos="0" algn="l"/>
              </a:tabLst>
            </a:pPr>
            <a:r>
              <a:rPr lang="ru-RU" sz="1600" dirty="0">
                <a:effectLst>
                  <a:outerShdw blurRad="38100" dist="38100" dir="2700000" algn="tl">
                    <a:srgbClr val="000000">
                      <a:alpha val="43137"/>
                    </a:srgbClr>
                  </a:outerShdw>
                </a:effectLst>
                <a:latin typeface="Times New Roman" pitchFamily="18" charset="0"/>
                <a:cs typeface="Times New Roman" pitchFamily="18" charset="0"/>
              </a:rPr>
              <a:t>г)  военного комиссариата;</a:t>
            </a:r>
          </a:p>
          <a:p>
            <a:pPr marL="0" indent="531813" algn="just">
              <a:spcBef>
                <a:spcPts val="0"/>
              </a:spcBef>
              <a:buNone/>
              <a:tabLst>
                <a:tab pos="0" algn="l"/>
              </a:tabLst>
            </a:pPr>
            <a:r>
              <a:rPr lang="ru-RU" sz="1600" dirty="0" err="1">
                <a:effectLst>
                  <a:outerShdw blurRad="38100" dist="38100" dir="2700000" algn="tl">
                    <a:srgbClr val="000000">
                      <a:alpha val="43137"/>
                    </a:srgbClr>
                  </a:outerShdw>
                </a:effectLst>
                <a:latin typeface="Times New Roman" pitchFamily="18" charset="0"/>
                <a:cs typeface="Times New Roman" pitchFamily="18" charset="0"/>
              </a:rPr>
              <a:t>д</a:t>
            </a:r>
            <a:r>
              <a:rPr lang="ru-RU" sz="1600" dirty="0">
                <a:effectLst>
                  <a:outerShdw blurRad="38100" dist="38100" dir="2700000" algn="tl">
                    <a:srgbClr val="000000">
                      <a:alpha val="43137"/>
                    </a:srgbClr>
                  </a:outerShdw>
                </a:effectLst>
                <a:latin typeface="Times New Roman" pitchFamily="18" charset="0"/>
                <a:cs typeface="Times New Roman" pitchFamily="18" charset="0"/>
              </a:rPr>
              <a:t>) отдела народного образования;</a:t>
            </a:r>
          </a:p>
          <a:p>
            <a:pPr marL="0" indent="531813" algn="just">
              <a:spcBef>
                <a:spcPts val="0"/>
              </a:spcBef>
              <a:buNone/>
              <a:tabLst>
                <a:tab pos="0" algn="l"/>
              </a:tabLst>
            </a:pPr>
            <a:r>
              <a:rPr lang="ru-RU" sz="1600" dirty="0">
                <a:effectLst>
                  <a:outerShdw blurRad="38100" dist="38100" dir="2700000" algn="tl">
                    <a:srgbClr val="000000">
                      <a:alpha val="43137"/>
                    </a:srgbClr>
                  </a:outerShdw>
                </a:effectLst>
                <a:latin typeface="Times New Roman" pitchFamily="18" charset="0"/>
                <a:cs typeface="Times New Roman" pitchFamily="18" charset="0"/>
              </a:rPr>
              <a:t>е) о деятельности отдела социального обеспечения;</a:t>
            </a:r>
          </a:p>
          <a:p>
            <a:pPr marL="0" indent="531813" algn="just">
              <a:spcBef>
                <a:spcPts val="0"/>
              </a:spcBef>
              <a:buNone/>
              <a:tabLst>
                <a:tab pos="0" algn="l"/>
              </a:tabLst>
            </a:pPr>
            <a:r>
              <a:rPr lang="ru-RU" sz="1600" dirty="0">
                <a:effectLst>
                  <a:outerShdw blurRad="38100" dist="38100" dir="2700000" algn="tl">
                    <a:srgbClr val="000000">
                      <a:alpha val="43137"/>
                    </a:srgbClr>
                  </a:outerShdw>
                </a:effectLst>
                <a:latin typeface="Times New Roman" pitchFamily="18" charset="0"/>
                <a:cs typeface="Times New Roman" pitchFamily="18" charset="0"/>
              </a:rPr>
              <a:t>ж)  доклады с мест.</a:t>
            </a:r>
          </a:p>
          <a:p>
            <a:pPr marL="0" indent="531813" algn="just">
              <a:spcBef>
                <a:spcPts val="0"/>
              </a:spcBef>
              <a:buNone/>
              <a:tabLst>
                <a:tab pos="0" algn="l"/>
              </a:tabLst>
            </a:pPr>
            <a:r>
              <a:rPr lang="ru-RU" sz="1600" dirty="0">
                <a:effectLst>
                  <a:outerShdw blurRad="38100" dist="38100" dir="2700000" algn="tl">
                    <a:srgbClr val="000000">
                      <a:alpha val="43137"/>
                    </a:srgbClr>
                  </a:outerShdw>
                </a:effectLst>
                <a:latin typeface="Times New Roman" pitchFamily="18" charset="0"/>
                <a:cs typeface="Times New Roman" pitchFamily="18" charset="0"/>
              </a:rPr>
              <a:t>6.О переходе к оседлости.</a:t>
            </a:r>
          </a:p>
          <a:p>
            <a:pPr marL="0" indent="531813" algn="just">
              <a:spcBef>
                <a:spcPts val="0"/>
              </a:spcBef>
              <a:buNone/>
              <a:tabLst>
                <a:tab pos="0" algn="l"/>
              </a:tabLst>
            </a:pPr>
            <a:r>
              <a:rPr lang="ru-RU" sz="1600" dirty="0">
                <a:effectLst>
                  <a:outerShdw blurRad="38100" dist="38100" dir="2700000" algn="tl">
                    <a:srgbClr val="000000">
                      <a:alpha val="43137"/>
                    </a:srgbClr>
                  </a:outerShdw>
                </a:effectLst>
                <a:latin typeface="Times New Roman" pitchFamily="18" charset="0"/>
                <a:cs typeface="Times New Roman" pitchFamily="18" charset="0"/>
              </a:rPr>
              <a:t>7. О местопребывании областного исполнительного комитета.</a:t>
            </a:r>
          </a:p>
          <a:p>
            <a:pPr marL="0" indent="531813" algn="just">
              <a:spcBef>
                <a:spcPts val="0"/>
              </a:spcBef>
              <a:buNone/>
              <a:tabLst>
                <a:tab pos="0" algn="l"/>
              </a:tabLst>
            </a:pPr>
            <a:r>
              <a:rPr lang="ru-RU" sz="1600" dirty="0">
                <a:effectLst>
                  <a:outerShdw blurRad="38100" dist="38100" dir="2700000" algn="tl">
                    <a:srgbClr val="000000">
                      <a:alpha val="43137"/>
                    </a:srgbClr>
                  </a:outerShdw>
                </a:effectLst>
                <a:latin typeface="Times New Roman" pitchFamily="18" charset="0"/>
                <a:cs typeface="Times New Roman" pitchFamily="18" charset="0"/>
              </a:rPr>
              <a:t>8. Текущие дела.</a:t>
            </a:r>
          </a:p>
          <a:p>
            <a:pPr marL="0" indent="531813" algn="just">
              <a:spcBef>
                <a:spcPts val="0"/>
              </a:spcBef>
              <a:buNone/>
              <a:tabLst>
                <a:tab pos="0" algn="l"/>
              </a:tabLst>
            </a:pPr>
            <a:r>
              <a:rPr lang="ru-RU" sz="1600" dirty="0">
                <a:effectLst>
                  <a:outerShdw blurRad="38100" dist="38100" dir="2700000" algn="tl">
                    <a:srgbClr val="000000">
                      <a:alpha val="43137"/>
                    </a:srgbClr>
                  </a:outerShdw>
                </a:effectLst>
                <a:latin typeface="Times New Roman" pitchFamily="18" charset="0"/>
                <a:cs typeface="Times New Roman" pitchFamily="18" charset="0"/>
              </a:rPr>
              <a:t>9. Выборы областного исполнительного </a:t>
            </a:r>
            <a:r>
              <a:rPr lang="ru-RU" sz="1600" dirty="0" smtClean="0">
                <a:effectLst>
                  <a:outerShdw blurRad="38100" dist="38100" dir="2700000" algn="tl">
                    <a:srgbClr val="000000">
                      <a:alpha val="43137"/>
                    </a:srgbClr>
                  </a:outerShdw>
                </a:effectLst>
                <a:latin typeface="Times New Roman" pitchFamily="18" charset="0"/>
                <a:cs typeface="Times New Roman" pitchFamily="18" charset="0"/>
              </a:rPr>
              <a:t>комитета.</a:t>
            </a:r>
          </a:p>
          <a:p>
            <a:pPr marL="0" indent="531813" algn="just">
              <a:spcBef>
                <a:spcPts val="0"/>
              </a:spcBef>
              <a:buNone/>
              <a:tabLst>
                <a:tab pos="0" algn="l"/>
              </a:tabLst>
            </a:pPr>
            <a:r>
              <a:rPr lang="ru-RU" sz="1600" dirty="0" smtClean="0">
                <a:effectLst>
                  <a:outerShdw blurRad="38100" dist="38100" dir="2700000" algn="tl">
                    <a:srgbClr val="000000">
                      <a:alpha val="43137"/>
                    </a:srgbClr>
                  </a:outerShdw>
                </a:effectLst>
                <a:latin typeface="Times New Roman" pitchFamily="18" charset="0"/>
                <a:cs typeface="Times New Roman" pitchFamily="18" charset="0"/>
              </a:rPr>
              <a:t>10</a:t>
            </a:r>
            <a:r>
              <a:rPr lang="ru-RU" sz="1600" dirty="0">
                <a:effectLst>
                  <a:outerShdw blurRad="38100" dist="38100" dir="2700000" algn="tl">
                    <a:srgbClr val="000000">
                      <a:alpha val="43137"/>
                    </a:srgbClr>
                  </a:outerShdw>
                </a:effectLst>
                <a:latin typeface="Times New Roman" pitchFamily="18" charset="0"/>
                <a:cs typeface="Times New Roman" pitchFamily="18" charset="0"/>
              </a:rPr>
              <a:t>. Обращение съезда к народам Востока.</a:t>
            </a:r>
          </a:p>
          <a:p>
            <a:pPr marL="0" indent="531813" algn="just">
              <a:spcBef>
                <a:spcPts val="0"/>
              </a:spcBef>
              <a:buNone/>
              <a:tabLst>
                <a:tab pos="0" algn="l"/>
              </a:tabLst>
            </a:pPr>
            <a:r>
              <a:rPr lang="ru-RU" sz="1600" dirty="0">
                <a:effectLst>
                  <a:outerShdw blurRad="38100" dist="38100" dir="2700000" algn="tl">
                    <a:srgbClr val="000000">
                      <a:alpha val="43137"/>
                    </a:srgbClr>
                  </a:outerShdw>
                </a:effectLst>
                <a:latin typeface="Times New Roman" pitchFamily="18" charset="0"/>
                <a:cs typeface="Times New Roman" pitchFamily="18" charset="0"/>
              </a:rPr>
              <a:t>Порядок дня съезда принимается съездом единогласно</a:t>
            </a:r>
            <a:r>
              <a:rPr lang="ru-RU" sz="1600" dirty="0" smtClean="0">
                <a:effectLst>
                  <a:outerShdw blurRad="38100" dist="38100" dir="2700000" algn="tl">
                    <a:srgbClr val="000000">
                      <a:alpha val="43137"/>
                    </a:srgbClr>
                  </a:outerShdw>
                </a:effectLst>
                <a:latin typeface="Times New Roman" pitchFamily="18" charset="0"/>
                <a:cs typeface="Times New Roman" pitchFamily="18" charset="0"/>
              </a:rPr>
              <a:t>.</a:t>
            </a:r>
            <a:endParaRPr lang="ru-RU" sz="1600" dirty="0">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ransition>
    <p:pull dir="d"/>
  </p:transition>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620</TotalTime>
  <Words>4924</Words>
  <Application>Microsoft Office PowerPoint</Application>
  <PresentationFormat>Экран (4:3)</PresentationFormat>
  <Paragraphs>245</Paragraphs>
  <Slides>47</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47</vt:i4>
      </vt:variant>
    </vt:vector>
  </HeadingPairs>
  <TitlesOfParts>
    <vt:vector size="48" baseType="lpstr">
      <vt:lpstr>Тема Office</vt:lpstr>
      <vt:lpstr>книжно-иллюстративная выставка материалов для выставок, стендов, текстов для тематических и литературных вечеров, вечеров-портретов, устных журналов, посвященных 100-летию автономии Калмыкии</vt:lpstr>
      <vt:lpstr>Презентация PowerPoint</vt:lpstr>
      <vt:lpstr>Презентация PowerPoint</vt:lpstr>
      <vt:lpstr>Презентация PowerPoint</vt:lpstr>
      <vt:lpstr>Презентация PowerPoint</vt:lpstr>
      <vt:lpstr>Здесь проходили заседания и совещания руководителей I-го Общекалмыцкого Съезда Советов калмыцкого трудового народа.</vt:lpstr>
      <vt:lpstr>Презентация PowerPoint</vt:lpstr>
      <vt:lpstr>Презентация PowerPoint</vt:lpstr>
      <vt:lpstr>Презентация PowerPoint</vt:lpstr>
      <vt:lpstr>Презентация PowerPoint</vt:lpstr>
      <vt:lpstr> Предоставляется слово тов. Амур-Санану, который сильно взволнован. Сегодня, в 12 часов тридцать минут совершился великий акт в жизни калмыцкого народа. Калмыцкий народ и мы все, участники этого великого события не в состоянии оценить значение этого акта - это сделает история. Сегодняшний день говорит, что идеал свободы, равенства и братства, возвещенный Советской властью, не есть иллюзия, а это совершившийся факт, дорогие товарищи! На страницах истории калмыцкого народа этот факт будет записан «золотыми» буквами».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Reanimator Extreme Edition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Автономия (1918-1920) Хроника  Документы. Воспоминания</dc:title>
  <dc:creator>User-ChZ</dc:creator>
  <cp:lastModifiedBy>Olesya</cp:lastModifiedBy>
  <cp:revision>64</cp:revision>
  <dcterms:created xsi:type="dcterms:W3CDTF">2020-03-03T07:29:49Z</dcterms:created>
  <dcterms:modified xsi:type="dcterms:W3CDTF">2020-03-05T06:23:09Z</dcterms:modified>
</cp:coreProperties>
</file>